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22dc69d1de347c4" /><Relationship Type="http://schemas.openxmlformats.org/officeDocument/2006/relationships/extended-properties" Target="/docProps/app.xml" Id="Ra43628a66ba04987" /><Relationship Type="http://schemas.openxmlformats.org/officeDocument/2006/relationships/officeDocument" Target="/ppt/presentation.xml" Id="R377fce0648214e7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8d25a3bc30b46d0"/>
  </p:sldMasterIdLst>
  <p:notesMasterIdLst>
    <p:notesMasterId xmlns:r="http://schemas.openxmlformats.org/officeDocument/2006/relationships" r:id="Rdebd23c906174b9f"/>
  </p:notesMasterIdLst>
  <p:sldIdLst>
    <p:sldId xmlns:r="http://schemas.openxmlformats.org/officeDocument/2006/relationships" id="256" r:id="Rfacdc73c9dff4c73"/>
    <p:sldId xmlns:r="http://schemas.openxmlformats.org/officeDocument/2006/relationships" id="257" r:id="R53e5485bba4041d5"/>
    <p:sldId xmlns:r="http://schemas.openxmlformats.org/officeDocument/2006/relationships" id="258" r:id="R9fc4f663ceda451e"/>
    <p:sldId xmlns:r="http://schemas.openxmlformats.org/officeDocument/2006/relationships" id="259" r:id="Rbe7a2f368f224b77"/>
    <p:sldId xmlns:r="http://schemas.openxmlformats.org/officeDocument/2006/relationships" id="260" r:id="Rc5b18c170e544a67"/>
    <p:sldId xmlns:r="http://schemas.openxmlformats.org/officeDocument/2006/relationships" id="261" r:id="Rc7b22bc217ac45d6"/>
    <p:sldId xmlns:r="http://schemas.openxmlformats.org/officeDocument/2006/relationships" id="262" r:id="R7a05fa290d9b4802"/>
    <p:sldId xmlns:r="http://schemas.openxmlformats.org/officeDocument/2006/relationships" id="263" r:id="Reb9d41c0bd3e4373"/>
    <p:sldId xmlns:r="http://schemas.openxmlformats.org/officeDocument/2006/relationships" id="264" r:id="R0910ebfaeca847c9"/>
    <p:sldId xmlns:r="http://schemas.openxmlformats.org/officeDocument/2006/relationships" id="265" r:id="Rfcc4692237ca4f98"/>
    <p:sldId xmlns:r="http://schemas.openxmlformats.org/officeDocument/2006/relationships" id="266" r:id="Rdb740f70629b4b46"/>
    <p:sldId xmlns:r="http://schemas.openxmlformats.org/officeDocument/2006/relationships" id="267" r:id="R386fa2a5f8ff43cb"/>
    <p:sldId xmlns:r="http://schemas.openxmlformats.org/officeDocument/2006/relationships" id="268" r:id="R5117a9ec1983443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f94d42420994379" /><Relationship Type="http://schemas.openxmlformats.org/officeDocument/2006/relationships/slideMaster" Target="/ppt/slideMasters/slideMaster1.xml" Id="Rd8d25a3bc30b46d0" /><Relationship Type="http://schemas.openxmlformats.org/officeDocument/2006/relationships/notesMaster" Target="/ppt/notesMasters/notesMaster1.xml" Id="Rdebd23c906174b9f" /><Relationship Type="http://schemas.openxmlformats.org/officeDocument/2006/relationships/presProps" Target="/ppt/presProps.xml" Id="Rc723708f730b42cc" /><Relationship Type="http://schemas.openxmlformats.org/officeDocument/2006/relationships/tableStyles" Target="/ppt/tableStyles.xml" Id="Rb17b992f92484d3a" /><Relationship Type="http://schemas.openxmlformats.org/officeDocument/2006/relationships/slide" Target="/ppt/slides/slide1.xml" Id="Rfacdc73c9dff4c73" /><Relationship Type="http://schemas.openxmlformats.org/officeDocument/2006/relationships/slide" Target="/ppt/slides/slide2.xml" Id="R53e5485bba4041d5" /><Relationship Type="http://schemas.openxmlformats.org/officeDocument/2006/relationships/slide" Target="/ppt/slides/slide3.xml" Id="R9fc4f663ceda451e" /><Relationship Type="http://schemas.openxmlformats.org/officeDocument/2006/relationships/slide" Target="/ppt/slides/slide4.xml" Id="Rbe7a2f368f224b77" /><Relationship Type="http://schemas.openxmlformats.org/officeDocument/2006/relationships/slide" Target="/ppt/slides/slide5.xml" Id="Rc5b18c170e544a67" /><Relationship Type="http://schemas.openxmlformats.org/officeDocument/2006/relationships/slide" Target="/ppt/slides/slide6.xml" Id="Rc7b22bc217ac45d6" /><Relationship Type="http://schemas.openxmlformats.org/officeDocument/2006/relationships/slide" Target="/ppt/slides/slide7.xml" Id="R7a05fa290d9b4802" /><Relationship Type="http://schemas.openxmlformats.org/officeDocument/2006/relationships/slide" Target="/ppt/slides/slide8.xml" Id="Reb9d41c0bd3e4373" /><Relationship Type="http://schemas.openxmlformats.org/officeDocument/2006/relationships/slide" Target="/ppt/slides/slide9.xml" Id="R0910ebfaeca847c9" /><Relationship Type="http://schemas.openxmlformats.org/officeDocument/2006/relationships/slide" Target="/ppt/slides/slide10.xml" Id="Rfcc4692237ca4f98" /><Relationship Type="http://schemas.openxmlformats.org/officeDocument/2006/relationships/slide" Target="/ppt/slides/slide11.xml" Id="Rdb740f70629b4b46" /><Relationship Type="http://schemas.openxmlformats.org/officeDocument/2006/relationships/slide" Target="/ppt/slides/slide12.xml" Id="R386fa2a5f8ff43cb" /><Relationship Type="http://schemas.openxmlformats.org/officeDocument/2006/relationships/slide" Target="/ppt/slides/slide13.xml" Id="R5117a9ec1983443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8c74d6a0fcc42f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e50efb432f34a12" /><Relationship Type="http://schemas.openxmlformats.org/officeDocument/2006/relationships/notesMaster" Target="/ppt/notesMasters/notesMaster1.xml" Id="Rd7b86e09a05949b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e40f3631d684922" /><Relationship Type="http://schemas.openxmlformats.org/officeDocument/2006/relationships/notesMaster" Target="/ppt/notesMasters/notesMaster1.xml" Id="Raff2e31ba7ee41b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e4432fc1fa3489d" /><Relationship Type="http://schemas.openxmlformats.org/officeDocument/2006/relationships/notesMaster" Target="/ppt/notesMasters/notesMaster1.xml" Id="R6bf79c137209411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486518a5263492e" /><Relationship Type="http://schemas.openxmlformats.org/officeDocument/2006/relationships/notesMaster" Target="/ppt/notesMasters/notesMaster1.xml" Id="R8e11b50897674e7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4b50851a0414ae1" /><Relationship Type="http://schemas.openxmlformats.org/officeDocument/2006/relationships/notesMaster" Target="/ppt/notesMasters/notesMaster1.xml" Id="R518818b046d747e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d7d1c14af674f49" /><Relationship Type="http://schemas.openxmlformats.org/officeDocument/2006/relationships/notesMaster" Target="/ppt/notesMasters/notesMaster1.xml" Id="Rcd304ba99c6541e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cdec49a44ca453c" /><Relationship Type="http://schemas.openxmlformats.org/officeDocument/2006/relationships/notesMaster" Target="/ppt/notesMasters/notesMaster1.xml" Id="R6ea2ddaf4b3f458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d0c5d06651e48e2" /><Relationship Type="http://schemas.openxmlformats.org/officeDocument/2006/relationships/notesMaster" Target="/ppt/notesMasters/notesMaster1.xml" Id="R68a50341f43f466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adac03630d0497e" /><Relationship Type="http://schemas.openxmlformats.org/officeDocument/2006/relationships/notesMaster" Target="/ppt/notesMasters/notesMaster1.xml" Id="Re35dba3cd2924a5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16aac1f80194e1f" /><Relationship Type="http://schemas.openxmlformats.org/officeDocument/2006/relationships/notesMaster" Target="/ppt/notesMasters/notesMaster1.xml" Id="R09f5099f07984e0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ef3c6c6e4614bf6" /><Relationship Type="http://schemas.openxmlformats.org/officeDocument/2006/relationships/notesMaster" Target="/ppt/notesMasters/notesMaster1.xml" Id="R0e7534e86663457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9ff6c44073d40ba" /><Relationship Type="http://schemas.openxmlformats.org/officeDocument/2006/relationships/notesMaster" Target="/ppt/notesMasters/notesMaster1.xml" Id="R7cb2d2b9017f4df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85266f472f94996" /><Relationship Type="http://schemas.openxmlformats.org/officeDocument/2006/relationships/notesMaster" Target="/ppt/notesMasters/notesMaster1.xml" Id="Rdeb9ac24f81340d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 des logos officiels :</a:t>
            </a:r>
          </a:p>
          <a:p xmlns:a="http://schemas.openxmlformats.org/drawingml/2006/main">
            <a:r>
              <a:t>hedhofis — https://www.hedhofis.com/ — https://www.hedhofis.com/hubfs/GROW%20-%20Hedhofis/hedhofis-logo-black.svg</a:t>
            </a:r>
          </a:p>
          <a:p xmlns:a="http://schemas.openxmlformats.org/drawingml/2006/main">
            <a:r>
              <a:t>frenchfounders — https://www.frenchfounders.com/home — https://www.frenchfounders.com/img/logo_ff_large.mondrian.svg</a:t>
            </a:r>
          </a:p>
          <a:p xmlns:a="http://schemas.openxmlformats.org/drawingml/2006/main">
            <a:r>
              <a:t>ccmm — https://www.ccmm.ca/fr/ — https://www.ccmm.ca/~/media/Images/Homepage/Logos/CCMM_logo_FR.png</a:t>
            </a:r>
          </a:p>
          <a:p xmlns:a="http://schemas.openxmlformats.org/drawingml/2006/main">
            <a:r>
              <a:t>miami — https://www.miamichamber.com/ — https://www.miamichamber.com/hubfs/GMCC%20Horizontal-SM-2.png</a:t>
            </a:r>
          </a:p>
          <a:p xmlns:a="http://schemas.openxmlformats.org/drawingml/2006/main">
            <a:r>
              <a:t>wojo — https://www.wojo.com/fr-FR — https://www.wojo.com/_next/static/media/wojo-logo-full.693f5c6a.svg</a:t>
            </a:r>
          </a:p>
          <a:p xmlns:a="http://schemas.openxmlformats.org/drawingml/2006/main">
            <a:r>
              <a:t>rfaq — https://www.rfaq.ca/ — https://cdn.ca.yapla.com/company/CPYuOcftTLxWNKYl2XaD7pzI0/account/logo_rfaq_rgb-1707251229-1709587209.png</a:t>
            </a:r>
          </a:p>
          <a:p xmlns:a="http://schemas.openxmlformats.org/drawingml/2006/main">
            <a:r>
              <a:t>business-chicks — https://www.businesschicks.com/ — https://images.squarespace-cdn.com/content/v1/64fad11dfd75140c94b9e3e9/5cb18e1c-fecf-47fa-9f98-bc94774f2b7c/Business-Chicks-Logo_RGB-1536x1093.png</a:t>
            </a:r>
          </a:p>
          <a:p xmlns:a="http://schemas.openxmlformats.org/drawingml/2006/main">
            <a:r>
              <a:t>toronto — https://www.bot.com/membership — inline SVG in official header</a:t>
            </a:r>
          </a:p>
          <a:p xmlns:a="http://schemas.openxmlformats.org/drawingml/2006/main">
            <a:r>
              <a:t>bni — https://www.bni.com/country/canada/ — https://www.bni.com/wp-content/uploads/2024/09/BNI_logo.png</a:t>
            </a:r>
          </a:p>
          <a:p xmlns:a="http://schemas.openxmlformats.org/drawingml/2006/main">
            <a:r>
              <a:t>tony-elumelu-foundation — https://www.tonyelumelufoundation.org/ — https://www.tonyelumelufoundation.org/wp-content/uploads/2021/10/TEF_Logo_White_Bg.png</a:t>
            </a:r>
          </a:p>
          <a:p xmlns:a="http://schemas.openxmlformats.org/drawingml/2006/main">
            <a:r>
              <a:t>remax — https://pourquoiremax.com/contact/ — https://pourquoiremax.com/wp-content/uploads/2022/12/Logo-Remax.svg</a:t>
            </a:r>
          </a:p>
          <a:p xmlns:a="http://schemas.openxmlformats.org/drawingml/2006/main">
            <a:r>
              <a:t>exp — https://www.groupehorizon.com/ — https://static.wixstatic.com/media/022e06_5fe6e51286224ca69fe2f3b0e06c8197~mv2.png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ee93d456dd431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192cdbfe2243c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10fd59b35b44a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7fc23aa62bd446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584dcca8524c8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88c90c7d4a64b3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F999C2B-8BD3-4C89-BCED-4EE241E1BE4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026269C2-E6FB-4EE4-8B03-330BDA70658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14286B2-8A81-46FA-9253-21A36B5EAD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37096CF-9038-4311-9EBC-D5CE8BB18FF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A4BA470-DE93-4105-A8AC-A9E0BFAB0BA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EA5F3E4-FF20-41E2-811D-5145FD5C24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7D8A3AA-B9A9-4642-ABA1-99F4F5747F7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D59BFE2-527F-42FC-93F6-6CB878B9E7D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6F08651-C8F9-4F33-830C-628A32A2E3E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0DB7B6D-E1FA-4ED2-919D-5922AB1A184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93aa6d82ec84997" /><Relationship Type="http://schemas.openxmlformats.org/officeDocument/2006/relationships/slideLayout" Target="/ppt/slideLayouts/slideLayout1.xml" Id="Rdf0396be5fef4237" /><Relationship Type="http://schemas.openxmlformats.org/officeDocument/2006/relationships/slideLayout" Target="/ppt/slideLayouts/slideLayout2.xml" Id="R7c196810db644122" /><Relationship Type="http://schemas.openxmlformats.org/officeDocument/2006/relationships/slideLayout" Target="/ppt/slideLayouts/slideLayout3.xml" Id="Rb8a022208c824789" /><Relationship Type="http://schemas.openxmlformats.org/officeDocument/2006/relationships/slideLayout" Target="/ppt/slideLayouts/slideLayout4.xml" Id="R2045dfac58ed4100" /><Relationship Type="http://schemas.openxmlformats.org/officeDocument/2006/relationships/slideLayout" Target="/ppt/slideLayouts/slideLayout5.xml" Id="R49da7371b1d9448a" /><Relationship Type="http://schemas.openxmlformats.org/officeDocument/2006/relationships/slideLayout" Target="/ppt/slideLayouts/slideLayout6.xml" Id="Rdede6948129e4d0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f0396be5fef4237"/>
    <p:sldLayoutId xmlns:r="http://schemas.openxmlformats.org/officeDocument/2006/relationships" id="2147483650" r:id="R7c196810db644122"/>
    <p:sldLayoutId xmlns:r="http://schemas.openxmlformats.org/officeDocument/2006/relationships" id="2147483651" r:id="Rb8a022208c824789"/>
    <p:sldLayoutId xmlns:r="http://schemas.openxmlformats.org/officeDocument/2006/relationships" id="2147483652" r:id="R2045dfac58ed4100"/>
    <p:sldLayoutId xmlns:r="http://schemas.openxmlformats.org/officeDocument/2006/relationships" id="2147483653" r:id="R49da7371b1d9448a"/>
    <p:sldLayoutId xmlns:r="http://schemas.openxmlformats.org/officeDocument/2006/relationships" id="2147483654" r:id="Rdede6948129e4d0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87d459fdecb4529" /><Relationship Type="http://schemas.openxmlformats.org/officeDocument/2006/relationships/image" Target="/ppt/media/image.jpeg" Id="Rc89b27f440314d51" /><Relationship Type="http://schemas.openxmlformats.org/officeDocument/2006/relationships/image" Target="/ppt/media/image.png" Id="R4b2475fd8ebe40a5" /><Relationship Type="http://schemas.openxmlformats.org/officeDocument/2006/relationships/notesSlide" Target="/ppt/notesSlides/notesSlide1.xml" Id="Rad28b16ba3904b4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b68dd7a59341a1" /><Relationship Type="http://schemas.openxmlformats.org/officeDocument/2006/relationships/image" Target="/ppt/media/image2.jpeg" Id="Re0120893299b4867" /><Relationship Type="http://schemas.openxmlformats.org/officeDocument/2006/relationships/notesSlide" Target="/ppt/notesSlides/notesSlide2.xml" Id="Rcd0b68ea4e9e46c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31e0a1d8724a44" /><Relationship Type="http://schemas.openxmlformats.org/officeDocument/2006/relationships/image" Target="/ppt/media/image3.jpeg" Id="R9898c3f955664758" /><Relationship Type="http://schemas.openxmlformats.org/officeDocument/2006/relationships/notesSlide" Target="/ppt/notesSlides/notesSlide3.xml" Id="R71a26cc95f8e4ea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6d1f0f8c74e43b1" /><Relationship Type="http://schemas.openxmlformats.org/officeDocument/2006/relationships/image" Target="/ppt/media/image2.png" Id="Rfc807e6b04f24d57" /><Relationship Type="http://schemas.openxmlformats.org/officeDocument/2006/relationships/image" Target="/ppt/media/image3.png" Id="Re9d6d7038e3b4fff" /><Relationship Type="http://schemas.openxmlformats.org/officeDocument/2006/relationships/image" Target="/ppt/media/image4.png" Id="R8bd57c9a40554cd3" /><Relationship Type="http://schemas.openxmlformats.org/officeDocument/2006/relationships/image" Target="/ppt/media/image5.png" Id="Rb8e6652fd1684bdb" /><Relationship Type="http://schemas.openxmlformats.org/officeDocument/2006/relationships/image" Target="/ppt/media/image6.png" Id="R4917e0a4af4d4ed2" /><Relationship Type="http://schemas.openxmlformats.org/officeDocument/2006/relationships/image" Target="/ppt/media/image7.png" Id="R124229dc6c8743f7" /><Relationship Type="http://schemas.openxmlformats.org/officeDocument/2006/relationships/image" Target="/ppt/media/image8.png" Id="Rb4efd148039e44bc" /><Relationship Type="http://schemas.openxmlformats.org/officeDocument/2006/relationships/image" Target="/ppt/media/image9.png" Id="R1ba97b85c0714574" /><Relationship Type="http://schemas.openxmlformats.org/officeDocument/2006/relationships/image" Target="/ppt/media/image10.png" Id="R44de2f3fb33146b7" /><Relationship Type="http://schemas.openxmlformats.org/officeDocument/2006/relationships/image" Target="/ppt/media/image11.png" Id="R038a0a5a1ef84601" /><Relationship Type="http://schemas.openxmlformats.org/officeDocument/2006/relationships/image" Target="/ppt/media/image12.png" Id="R3fe21c12b3bf4e06" /><Relationship Type="http://schemas.openxmlformats.org/officeDocument/2006/relationships/image" Target="/ppt/media/image13.png" Id="R4fe34d6b5c1445e2" /><Relationship Type="http://schemas.openxmlformats.org/officeDocument/2006/relationships/image" Target="/ppt/media/image14.png" Id="R0fcf74c60d214fc3" /><Relationship Type="http://schemas.openxmlformats.org/officeDocument/2006/relationships/notesSlide" Target="/ppt/notesSlides/notesSlide4.xml" Id="Rba1ede1291e2483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13c3ed282747f3" /><Relationship Type="http://schemas.openxmlformats.org/officeDocument/2006/relationships/image" Target="/ppt/media/image4.jpeg" Id="R7bfde3e43d874bee" /><Relationship Type="http://schemas.openxmlformats.org/officeDocument/2006/relationships/notesSlide" Target="/ppt/notesSlides/notesSlide5.xml" Id="R28366f2803d8454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db0e4c29574b04" /><Relationship Type="http://schemas.openxmlformats.org/officeDocument/2006/relationships/image" Target="/ppt/media/image5.jpeg" Id="R11ecc69e40ed4f6c" /><Relationship Type="http://schemas.openxmlformats.org/officeDocument/2006/relationships/notesSlide" Target="/ppt/notesSlides/notesSlide6.xml" Id="R87edadde665e49b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2438c9650e4fcf" /><Relationship Type="http://schemas.openxmlformats.org/officeDocument/2006/relationships/image" Target="/ppt/media/image6.jpeg" Id="R0b27507d8d6246ed" /><Relationship Type="http://schemas.openxmlformats.org/officeDocument/2006/relationships/image" Target="/ppt/media/image7.jpeg" Id="R6744c38f6ab049fd" /><Relationship Type="http://schemas.openxmlformats.org/officeDocument/2006/relationships/notesSlide" Target="/ppt/notesSlides/notesSlide7.xml" Id="Ree6e137f0024452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7b173b0edb48a5" /><Relationship Type="http://schemas.openxmlformats.org/officeDocument/2006/relationships/image" Target="/ppt/media/image8.jpeg" Id="Rbbad6dd506664461" /><Relationship Type="http://schemas.openxmlformats.org/officeDocument/2006/relationships/notesSlide" Target="/ppt/notesSlides/notesSlide8.xml" Id="R8a3861ed03fd494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2e7d94e9a454e19" /><Relationship Type="http://schemas.openxmlformats.org/officeDocument/2006/relationships/image" Target="/ppt/media/image9.jpeg" Id="R51f5263b3c1642c8" /><Relationship Type="http://schemas.openxmlformats.org/officeDocument/2006/relationships/notesSlide" Target="/ppt/notesSlides/notesSlide9.xml" Id="R27fe9ff9f8d44bf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dd73e2ee5174c56" /><Relationship Type="http://schemas.openxmlformats.org/officeDocument/2006/relationships/image" Target="/ppt/media/image10.jpeg" Id="Rdd8590c4da1e4f6a" /><Relationship Type="http://schemas.openxmlformats.org/officeDocument/2006/relationships/notesSlide" Target="/ppt/notesSlides/notesSlide10.xml" Id="R1fd2624dd94447d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3d31430c2d4fbe" /><Relationship Type="http://schemas.openxmlformats.org/officeDocument/2006/relationships/image" Target="/ppt/media/image11.jpeg" Id="R7a9706ea11bf4b29" /><Relationship Type="http://schemas.openxmlformats.org/officeDocument/2006/relationships/notesSlide" Target="/ppt/notesSlides/notesSlide11.xml" Id="R0d716e5ef9d246a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d622d794488446d" /><Relationship Type="http://schemas.openxmlformats.org/officeDocument/2006/relationships/image" Target="/ppt/media/image12.jpeg" Id="R7c158d57ca6748ec" /><Relationship Type="http://schemas.openxmlformats.org/officeDocument/2006/relationships/notesSlide" Target="/ppt/notesSlides/notesSlide12.xml" Id="Rc084f65f9e874a3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3180f7d6324410b" /><Relationship Type="http://schemas.openxmlformats.org/officeDocument/2006/relationships/image" Target="/ppt/media/image13.jpeg" Id="R29cd048c240b4843" /><Relationship Type="http://schemas.openxmlformats.org/officeDocument/2006/relationships/image" Target="/ppt/media/image15.png" Id="R6d55b32649454e52" /><Relationship Type="http://schemas.openxmlformats.org/officeDocument/2006/relationships/notesSlide" Target="/ppt/notesSlides/notesSlide13.xml" Id="Re5749bc6330c43c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70BFC7-A779-4B0C-8258-AE72AFC98AA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9b27f440314d5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17CA34-A6B1-408D-9EB9-ACF9950E879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2475fd8ebe40a5"/>
          <a:stretch xmlns:a="http://schemas.openxmlformats.org/drawingml/2006/main"/>
        </p:blipFill>
        <p:spPr>
          <a:xfrm xmlns:a="http://schemas.openxmlformats.org/drawingml/2006/main">
            <a:off x="514350" y="381000"/>
            <a:ext cx="1238250" cy="1238250"/>
          </a:xfrm>
          <a:prstGeom xmlns:a="http://schemas.openxmlformats.org/drawingml/2006/main" prst="rect">
            <a:avLst/>
          </a:prstGeom>
        </p:spPr>
      </p:pic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9B4C59D2-EB5A-473F-95A7-CEC7E115F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619125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6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46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46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46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46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46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46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46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46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46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46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5F1E9"/>
                </a:solidFill>
                <a:latin typeface="Arial"/>
                <a:ea typeface="Arial"/>
                <a:cs typeface="Arial"/>
              </a:rPr>
              <a:t>Votre communauté</a:t>
            </a:r>
          </a:p>
          <a:p xmlns:a="http://schemas.openxmlformats.org/drawingml/2006/main">
            <a:pPr>
              <a:buNone/>
              <a:defRPr sz="46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5F1E9"/>
                </a:solidFill>
                <a:latin typeface="Arial"/>
                <a:ea typeface="Arial"/>
                <a:cs typeface="Arial"/>
              </a:rPr>
              <a:t>Un monde</a:t>
            </a:r>
          </a:p>
          <a:p xmlns:a="http://schemas.openxmlformats.org/drawingml/2006/main">
            <a:pPr>
              <a:buNone/>
              <a:defRPr sz="46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5F1E9"/>
                </a:solidFill>
                <a:latin typeface="Arial"/>
                <a:ea typeface="Arial"/>
                <a:cs typeface="Arial"/>
              </a:rPr>
              <a:t>à rencontrer</a:t>
            </a:r>
          </a:p>
        </p:txBody>
      </p:sp>
      <p:sp>
        <p:nvSpPr>
          <p:cNvPr id="4" name="subtitle">
            <a:extLst xmlns:a="http://schemas.openxmlformats.org/drawingml/2006/main">
              <a:ext uri="{FF2B5EF4-FFF2-40B4-BE49-F238E27FC236}">
                <a16:creationId xmlns:a16="http://schemas.microsoft.com/office/drawing/2014/main" id="{843E2B6C-BCD9-422F-BBE1-9F747A044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0100"/>
            <a:ext cx="6191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5F1E9"/>
                </a:solidFill>
                <a:latin typeface="Arial"/>
                <a:ea typeface="Arial"/>
                <a:cs typeface="Arial"/>
              </a:rPr>
              <a:t>Atlas, programme de réseaux affiliés</a:t>
            </a:r>
          </a:p>
        </p:txBody>
      </p:sp>
      <p:sp>
        <p:nvSpPr>
          <p:cNvPr id="5" name="market">
            <a:extLst xmlns:a="http://schemas.openxmlformats.org/drawingml/2006/main">
              <a:ext uri="{FF2B5EF4-FFF2-40B4-BE49-F238E27FC236}">
                <a16:creationId xmlns:a16="http://schemas.microsoft.com/office/drawing/2014/main" id="{793730D4-3249-477D-B5BB-C6FDFADBA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72150"/>
            <a:ext cx="723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5F1E9"/>
                </a:solidFill>
                <a:latin typeface="Arial"/>
                <a:ea typeface="Arial"/>
                <a:cs typeface="Arial"/>
              </a:rPr>
              <a:t>Amérique du Nord · Europe · International</a:t>
            </a:r>
          </a:p>
        </p:txBody>
      </p:sp>
      <p:sp>
        <p:nvSpPr>
          <p:cNvPr id="6" name="date">
            <a:extLst xmlns:a="http://schemas.openxmlformats.org/drawingml/2006/main">
              <a:ext uri="{FF2B5EF4-FFF2-40B4-BE49-F238E27FC236}">
                <a16:creationId xmlns:a16="http://schemas.microsoft.com/office/drawing/2014/main" id="{B2741C25-0BEA-45B1-A909-EC4E87A78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75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75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75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75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75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75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75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75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75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CFC8BC"/>
                </a:solidFill>
                <a:latin typeface="Arial"/>
                <a:ea typeface="Arial"/>
                <a:cs typeface="Arial"/>
              </a:rPr>
              <a:t>Version 2.3</a:t>
            </a:r>
          </a:p>
        </p:txBody>
      </p:sp>
    </p:spTree>
    <p:extLst>
      <p:ext uri="{BB962C8B-B14F-4D97-AF65-F5344CB8AC3E}">
        <p14:creationId xmlns:p14="http://schemas.microsoft.com/office/powerpoint/2010/main" val="127330839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D4E9F0-1B7F-4C95-848A-C759FD7B1D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120893299b486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headline">
            <a:extLst xmlns:a="http://schemas.openxmlformats.org/drawingml/2006/main">
              <a:ext uri="{FF2B5EF4-FFF2-40B4-BE49-F238E27FC236}">
                <a16:creationId xmlns:a16="http://schemas.microsoft.com/office/drawing/2014/main" id="{4FD87907-9FD6-4EDF-9FD3-B74117252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466725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42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42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42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42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42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42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42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42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42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Votre réseau</a:t>
            </a:r>
          </a:p>
          <a:p xmlns:a="http://schemas.openxmlformats.org/drawingml/2006/main">
            <a:pPr>
              <a:buNone/>
              <a:defRPr sz="42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garde son</a:t>
            </a:r>
          </a:p>
          <a:p xmlns:a="http://schemas.openxmlformats.org/drawingml/2006/main">
            <a:pPr>
              <a:buNone/>
              <a:defRPr sz="42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identité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929DA0DD-EFD8-4912-9270-940037838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76600"/>
            <a:ext cx="4381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Votre nom. Votre mission.</a:t>
            </a:r>
          </a:p>
          <a:p xmlns:a="http://schemas.openxmlformats.org/drawingml/2006/main">
            <a: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Votre leadership.</a:t>
            </a:r>
          </a:p>
        </p:txBody>
      </p:sp>
      <p:sp>
        <p:nvSpPr>
          <p:cNvPr id="4" name="body2">
            <a:extLst xmlns:a="http://schemas.openxmlformats.org/drawingml/2006/main">
              <a:ext uri="{FF2B5EF4-FFF2-40B4-BE49-F238E27FC236}">
                <a16:creationId xmlns:a16="http://schemas.microsoft.com/office/drawing/2014/main" id="{585C204C-43A7-4E36-BD4E-3522F0FDC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62450"/>
            <a:ext cx="4572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Vous gardez la relation</a:t>
            </a:r>
          </a:p>
          <a:p xmlns:a="http://schemas.openxmlformats.org/drawingml/2006/main">
            <a: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avec vos membres.</a:t>
            </a:r>
          </a:p>
        </p:txBody>
      </p:sp>
      <p:sp>
        <p:nvSpPr>
          <p:cNvPr id="5" name="takeaway">
            <a:extLst xmlns:a="http://schemas.openxmlformats.org/drawingml/2006/main">
              <a:ext uri="{FF2B5EF4-FFF2-40B4-BE49-F238E27FC236}">
                <a16:creationId xmlns:a16="http://schemas.microsoft.com/office/drawing/2014/main" id="{01BD9AA0-0FB3-4EA7-B37B-E12D70FC1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57850"/>
            <a:ext cx="4572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Atlas relie les communautés</a:t>
            </a:r>
          </a:p>
          <a:p xmlns:a="http://schemas.openxmlformats.org/drawingml/2006/main">
            <a: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autour de GR International.</a:t>
            </a:r>
          </a:p>
        </p:txBody>
      </p:sp>
    </p:spTree>
    <p:extLst>
      <p:ext uri="{BB962C8B-B14F-4D97-AF65-F5344CB8AC3E}">
        <p14:creationId xmlns:p14="http://schemas.microsoft.com/office/powerpoint/2010/main" val="23676583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7FF4A4-2D7B-4F6A-BBB2-EF6866B0FE8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98c3f955664758"/>
          <a:srcRect xmlns:a="http://schemas.openxmlformats.org/drawingml/2006/main" l="23423" t="0" r="2342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5715000" y="0"/>
            <a:ext cx="6477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headline">
            <a:extLst xmlns:a="http://schemas.openxmlformats.org/drawingml/2006/main">
              <a:ext uri="{FF2B5EF4-FFF2-40B4-BE49-F238E27FC236}">
                <a16:creationId xmlns:a16="http://schemas.microsoft.com/office/drawing/2014/main" id="{408965E5-4FE7-4B1F-9A0E-D7C09E25B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14375"/>
            <a:ext cx="4953000" cy="201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40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40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40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40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40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40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40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40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40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De nouvelles</a:t>
            </a:r>
          </a:p>
          <a:p xmlns:a="http://schemas.openxmlformats.org/drawingml/2006/main">
            <a: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relations pour</a:t>
            </a:r>
          </a:p>
          <a:p xmlns:a="http://schemas.openxmlformats.org/drawingml/2006/main">
            <a: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vos membres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19DE9D9D-48BA-45C7-830C-A1E3F786A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71825"/>
            <a:ext cx="5000625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Des liens avec les communautés GR,</a:t>
            </a:r>
          </a:p>
          <a:p xmlns:a="http://schemas.openxmlformats.org/drawingml/2006/main">
            <a: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en Amérique du Nord, en Europe</a:t>
            </a:r>
          </a:p>
          <a:p xmlns:a="http://schemas.openxmlformats.org/drawingml/2006/main">
            <a: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et à l’international.</a:t>
            </a:r>
          </a:p>
        </p:txBody>
      </p:sp>
      <p:sp>
        <p:nvSpPr>
          <p:cNvPr id="4" name="body2">
            <a:extLst xmlns:a="http://schemas.openxmlformats.org/drawingml/2006/main">
              <a:ext uri="{FF2B5EF4-FFF2-40B4-BE49-F238E27FC236}">
                <a16:creationId xmlns:a16="http://schemas.microsoft.com/office/drawing/2014/main" id="{478C1259-C8BA-4667-97DA-D13440E1D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500062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Des rencontres selon les besoins</a:t>
            </a:r>
          </a:p>
          <a:p xmlns:a="http://schemas.openxmlformats.org/drawingml/2006/main">
            <a: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de vos membres.</a:t>
            </a:r>
          </a:p>
        </p:txBody>
      </p:sp>
      <p:sp>
        <p:nvSpPr>
          <p:cNvPr id="5" name="takeaway">
            <a:extLst xmlns:a="http://schemas.openxmlformats.org/drawingml/2006/main">
              <a:ext uri="{FF2B5EF4-FFF2-40B4-BE49-F238E27FC236}">
                <a16:creationId xmlns:a16="http://schemas.microsoft.com/office/drawing/2014/main" id="{0DC81C68-3522-4C5F-AF52-058234556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43575"/>
            <a:ext cx="4762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Une offre complémentaire</a:t>
            </a:r>
          </a:p>
          <a:p xmlns:a="http://schemas.openxmlformats.org/drawingml/2006/main">
            <a:pPr>
              <a:buNone/>
              <a:defRPr sz="19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à la vôtre.</a:t>
            </a:r>
          </a:p>
        </p:txBody>
      </p:sp>
    </p:spTree>
    <p:extLst>
      <p:ext uri="{BB962C8B-B14F-4D97-AF65-F5344CB8AC3E}">
        <p14:creationId xmlns:p14="http://schemas.microsoft.com/office/powerpoint/2010/main" val="1985122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itle1">
            <a:extLst xmlns:a="http://schemas.openxmlformats.org/drawingml/2006/main">
              <a:ext uri="{FF2B5EF4-FFF2-40B4-BE49-F238E27FC236}">
                <a16:creationId xmlns:a16="http://schemas.microsoft.com/office/drawing/2014/main" id="{0E698229-5FE6-4750-A3A2-9ABE66FA7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"/>
            <a:ext cx="11049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Votre communauté a sa place</a:t>
            </a:r>
          </a:p>
        </p:txBody>
      </p:sp>
      <p:sp>
        <p:nvSpPr>
          <p:cNvPr id="2" name="title2">
            <a:extLst xmlns:a="http://schemas.openxmlformats.org/drawingml/2006/main">
              <a:ext uri="{FF2B5EF4-FFF2-40B4-BE49-F238E27FC236}">
                <a16:creationId xmlns:a16="http://schemas.microsoft.com/office/drawing/2014/main" id="{61DA535F-B972-4835-994C-9B3417444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81075"/>
            <a:ext cx="11049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6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6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6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6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6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6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6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6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6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dans l’écosystème GR</a:t>
            </a:r>
          </a:p>
        </p:txBody>
      </p:sp>
      <p:sp>
        <p:nvSpPr>
          <p:cNvPr id="3" name="cat-networks">
            <a:extLst xmlns:a="http://schemas.openxmlformats.org/drawingml/2006/main">
              <a:ext uri="{FF2B5EF4-FFF2-40B4-BE49-F238E27FC236}">
                <a16:creationId xmlns:a16="http://schemas.microsoft.com/office/drawing/2014/main" id="{F6C13EEE-9412-470E-8039-3DACEF514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9775"/>
            <a:ext cx="266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95F"/>
                </a:solidFill>
                <a:latin typeface="Arial"/>
                <a:ea typeface="Arial"/>
                <a:cs typeface="Arial"/>
              </a:rPr>
              <a:t>RÉSEAUX D’AFFAIRES</a:t>
            </a:r>
          </a:p>
        </p:txBody>
      </p:sp>
      <p:sp>
        <p:nvSpPr>
          <p:cNvPr id="4" name="cat-coworking">
            <a:extLst xmlns:a="http://schemas.openxmlformats.org/drawingml/2006/main">
              <a:ext uri="{FF2B5EF4-FFF2-40B4-BE49-F238E27FC236}">
                <a16:creationId xmlns:a16="http://schemas.microsoft.com/office/drawing/2014/main" id="{1DA4DA74-6712-4F59-9959-2485A3366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4725" y="2009775"/>
            <a:ext cx="304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95F"/>
                </a:solidFill>
                <a:latin typeface="Arial"/>
                <a:ea typeface="Arial"/>
                <a:cs typeface="Arial"/>
              </a:rPr>
              <a:t>COWORKING</a:t>
            </a:r>
          </a:p>
        </p:txBody>
      </p:sp>
      <p:sp>
        <p:nvSpPr>
          <p:cNvPr id="5" name="cat-chambers">
            <a:extLst xmlns:a="http://schemas.openxmlformats.org/drawingml/2006/main">
              <a:ext uri="{FF2B5EF4-FFF2-40B4-BE49-F238E27FC236}">
                <a16:creationId xmlns:a16="http://schemas.microsoft.com/office/drawing/2014/main" id="{025E7D64-A9FA-4D68-B853-20CC5D106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2009775"/>
            <a:ext cx="4286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95F"/>
                </a:solidFill>
                <a:latin typeface="Arial"/>
                <a:ea typeface="Arial"/>
                <a:cs typeface="Arial"/>
              </a:rPr>
              <a:t>CHAMBRES DE COMMERCE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F1CFA1-D6D7-4422-B63B-66797B0685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807e6b04f24d57"/>
          <a:stretch xmlns:a="http://schemas.openxmlformats.org/drawingml/2006/main"/>
        </p:blipFill>
        <p:spPr>
          <a:xfrm xmlns:a="http://schemas.openxmlformats.org/drawingml/2006/main">
            <a:off x="619125" y="2419707"/>
            <a:ext cx="1952625" cy="751761"/>
          </a:xfrm>
          <a:prstGeom xmlns:a="http://schemas.openxmlformats.org/drawingml/2006/main" prst="rect">
            <a:avLst/>
          </a:prstGeom>
        </p:spPr>
      </p:pic>
      <p:sp>
        <p:nvSpPr>
          <p:cNvPr id="7" name="frenchfounders-ground">
            <a:extLst xmlns:a="http://schemas.openxmlformats.org/drawingml/2006/main">
              <a:ext uri="{FF2B5EF4-FFF2-40B4-BE49-F238E27FC236}">
                <a16:creationId xmlns:a16="http://schemas.microsoft.com/office/drawing/2014/main" id="{037CA262-C120-47DB-98F0-86ED3A6E2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71850"/>
            <a:ext cx="2171700" cy="676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0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DF0C4F-C169-4141-84BB-B041E679B92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d6d7038e3b4fff"/>
          <a:stretch xmlns:a="http://schemas.openxmlformats.org/drawingml/2006/main"/>
        </p:blipFill>
        <p:spPr>
          <a:xfrm xmlns:a="http://schemas.openxmlformats.org/drawingml/2006/main">
            <a:off x="765274" y="3524250"/>
            <a:ext cx="1860352" cy="476250"/>
          </a:xfrm>
          <a:prstGeom xmlns:a="http://schemas.openxmlformats.org/drawingml/2006/main" prst="rect">
            <a:avLst/>
          </a:prstGeom>
        </p:spPr>
      </p:pic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0BF5DD-C387-4CD3-8029-539BC64DB5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d57c9a40554cd3"/>
          <a:stretch xmlns:a="http://schemas.openxmlformats.org/drawingml/2006/main"/>
        </p:blipFill>
        <p:spPr>
          <a:xfrm xmlns:a="http://schemas.openxmlformats.org/drawingml/2006/main">
            <a:off x="3514725" y="2457450"/>
            <a:ext cx="2857500" cy="428625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E650B5-34CE-4548-86D8-62A4921BF2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e6652fd1684bdb"/>
          <a:stretch xmlns:a="http://schemas.openxmlformats.org/drawingml/2006/main"/>
        </p:blipFill>
        <p:spPr>
          <a:xfrm xmlns:a="http://schemas.openxmlformats.org/drawingml/2006/main">
            <a:off x="3845895" y="3333750"/>
            <a:ext cx="2223735" cy="571500"/>
          </a:xfrm>
          <a:prstGeom xmlns:a="http://schemas.openxmlformats.org/drawingml/2006/main" prst="rect">
            <a:avLst/>
          </a:prstGeom>
        </p:spPr>
      </p:pic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E75AFB-2E29-4379-9B7E-D8255736EDC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17e0a4af4d4ed2"/>
          <a:stretch xmlns:a="http://schemas.openxmlformats.org/drawingml/2006/main"/>
        </p:blipFill>
        <p:spPr>
          <a:xfrm xmlns:a="http://schemas.openxmlformats.org/drawingml/2006/main">
            <a:off x="7309676" y="2466975"/>
            <a:ext cx="2363724" cy="419100"/>
          </a:xfrm>
          <a:prstGeom xmlns:a="http://schemas.openxmlformats.org/drawingml/2006/main" prst="rect">
            <a:avLst/>
          </a:prstGeom>
        </p:spPr>
      </p:pic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81DA9E-F018-42B9-ABCD-666725807FC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4229dc6c8743f7"/>
          <a:stretch xmlns:a="http://schemas.openxmlformats.org/drawingml/2006/main"/>
        </p:blipFill>
        <p:spPr>
          <a:xfrm xmlns:a="http://schemas.openxmlformats.org/drawingml/2006/main">
            <a:off x="9944100" y="2403458"/>
            <a:ext cx="1628775" cy="565185"/>
          </a:xfrm>
          <a:prstGeom xmlns:a="http://schemas.openxmlformats.org/drawingml/2006/main" prst="rect">
            <a:avLst/>
          </a:prstGeom>
        </p:spPr>
      </p:pic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2022F4-1D3F-43F6-83EC-13A87FE7FD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efd148039e44bc"/>
          <a:stretch xmlns:a="http://schemas.openxmlformats.org/drawingml/2006/main"/>
        </p:blipFill>
        <p:spPr>
          <a:xfrm xmlns:a="http://schemas.openxmlformats.org/drawingml/2006/main">
            <a:off x="7726193" y="3286125"/>
            <a:ext cx="3540463" cy="866775"/>
          </a:xfrm>
          <a:prstGeom xmlns:a="http://schemas.openxmlformats.org/drawingml/2006/main" prst="rect">
            <a:avLst/>
          </a:prstGeom>
        </p:spPr>
      </p:pic>
      <p:sp>
        <p:nvSpPr>
          <p:cNvPr id="14" name="cat-communities">
            <a:extLst xmlns:a="http://schemas.openxmlformats.org/drawingml/2006/main">
              <a:ext uri="{FF2B5EF4-FFF2-40B4-BE49-F238E27FC236}">
                <a16:creationId xmlns:a16="http://schemas.microsoft.com/office/drawing/2014/main" id="{5F4F041D-1656-412C-9C65-D18025E33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3810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95F"/>
                </a:solidFill>
                <a:latin typeface="Arial"/>
                <a:ea typeface="Arial"/>
                <a:cs typeface="Arial"/>
              </a:rPr>
              <a:t>COMMUNAUTÉS ENTREPRENEURIALES</a:t>
            </a:r>
          </a:p>
        </p:txBody>
      </p:sp>
      <p:sp>
        <p:nvSpPr>
          <p:cNvPr id="15" name="cat-professional">
            <a:extLst xmlns:a="http://schemas.openxmlformats.org/drawingml/2006/main">
              <a:ext uri="{FF2B5EF4-FFF2-40B4-BE49-F238E27FC236}">
                <a16:creationId xmlns:a16="http://schemas.microsoft.com/office/drawing/2014/main" id="{B6E5FFBD-4193-4356-BE13-355E60CF2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4400550"/>
            <a:ext cx="4000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95F"/>
                </a:solidFill>
                <a:latin typeface="Arial"/>
                <a:ea typeface="Arial"/>
                <a:cs typeface="Arial"/>
              </a:rPr>
              <a:t>PROFESSIONNELS ET AGENCES</a:t>
            </a:r>
          </a:p>
        </p:txBody>
      </p:sp>
      <p:sp>
        <p:nvSpPr>
          <p:cNvPr id="16" name="cat-nonprofit">
            <a:extLst xmlns:a="http://schemas.openxmlformats.org/drawingml/2006/main">
              <a:ext uri="{FF2B5EF4-FFF2-40B4-BE49-F238E27FC236}">
                <a16:creationId xmlns:a16="http://schemas.microsoft.com/office/drawing/2014/main" id="{C7EC07DC-337B-4329-B8A3-AC39B47A6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4400550"/>
            <a:ext cx="2286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95F"/>
                </a:solidFill>
                <a:latin typeface="Arial"/>
                <a:ea typeface="Arial"/>
                <a:cs typeface="Arial"/>
              </a:rPr>
              <a:t>OBNL ET ENTRAIDE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43671F-F96B-4F7E-98A9-6C84E1C43F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a97b85c0714574"/>
          <a:stretch xmlns:a="http://schemas.openxmlformats.org/drawingml/2006/main"/>
        </p:blipFill>
        <p:spPr>
          <a:xfrm xmlns:a="http://schemas.openxmlformats.org/drawingml/2006/main">
            <a:off x="609600" y="4725274"/>
            <a:ext cx="1657350" cy="1179351"/>
          </a:xfrm>
          <a:prstGeom xmlns:a="http://schemas.openxmlformats.org/drawingml/2006/main" prst="rect">
            <a:avLst/>
          </a:prstGeom>
        </p:spPr>
      </p:pic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07E5E9-6F10-4D3D-86E4-9E544523E7A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de2f3fb33146b7"/>
          <a:stretch xmlns:a="http://schemas.openxmlformats.org/drawingml/2006/main"/>
        </p:blipFill>
        <p:spPr>
          <a:xfrm xmlns:a="http://schemas.openxmlformats.org/drawingml/2006/main">
            <a:off x="2476500" y="4763262"/>
            <a:ext cx="1724025" cy="1103376"/>
          </a:xfrm>
          <a:prstGeom xmlns:a="http://schemas.openxmlformats.org/drawingml/2006/main" prst="rect">
            <a:avLst/>
          </a:prstGeom>
        </p:spPr>
      </p:pic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8D114D-5679-45BC-82E1-12B0338CF3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8a0a5a1ef84601"/>
          <a:stretch xmlns:a="http://schemas.openxmlformats.org/drawingml/2006/main"/>
        </p:blipFill>
        <p:spPr>
          <a:xfrm xmlns:a="http://schemas.openxmlformats.org/drawingml/2006/main">
            <a:off x="4695825" y="4962663"/>
            <a:ext cx="2162175" cy="590274"/>
          </a:xfrm>
          <a:prstGeom xmlns:a="http://schemas.openxmlformats.org/drawingml/2006/main" prst="rect">
            <a:avLst/>
          </a:prstGeom>
        </p:spPr>
      </p:pic>
      <p:sp>
        <p:nvSpPr>
          <p:cNvPr id="20" name="exp-ground">
            <a:extLst xmlns:a="http://schemas.openxmlformats.org/drawingml/2006/main">
              <a:ext uri="{FF2B5EF4-FFF2-40B4-BE49-F238E27FC236}">
                <a16:creationId xmlns:a16="http://schemas.microsoft.com/office/drawing/2014/main" id="{99A94419-34DF-4E2E-8452-883947413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4724400"/>
            <a:ext cx="1676400" cy="1171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0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BE4822-34CF-46E4-856E-501CFD60BE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e21c12b3bf4e06"/>
          <a:stretch xmlns:a="http://schemas.openxmlformats.org/drawingml/2006/main"/>
        </p:blipFill>
        <p:spPr>
          <a:xfrm xmlns:a="http://schemas.openxmlformats.org/drawingml/2006/main">
            <a:off x="7241513" y="4857750"/>
            <a:ext cx="1404674" cy="895350"/>
          </a:xfrm>
          <a:prstGeom xmlns:a="http://schemas.openxmlformats.org/drawingml/2006/main" prst="rect">
            <a:avLst/>
          </a:prstGeom>
        </p:spPr>
      </p:pic>
      <p:sp>
        <p:nvSpPr>
          <p:cNvPr id="22" name="tef-ground">
            <a:extLst xmlns:a="http://schemas.openxmlformats.org/drawingml/2006/main">
              <a:ext uri="{FF2B5EF4-FFF2-40B4-BE49-F238E27FC236}">
                <a16:creationId xmlns:a16="http://schemas.microsoft.com/office/drawing/2014/main" id="{FF90E847-3089-48F2-A5EE-1E770DACE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4800600"/>
            <a:ext cx="2228850" cy="99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0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64BE28-45FD-4552-9A32-4402FD7E59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e34d6b5c1445e2"/>
          <a:stretch xmlns:a="http://schemas.openxmlformats.org/drawingml/2006/main"/>
        </p:blipFill>
        <p:spPr>
          <a:xfrm xmlns:a="http://schemas.openxmlformats.org/drawingml/2006/main">
            <a:off x="9496425" y="5059801"/>
            <a:ext cx="1943100" cy="395999"/>
          </a:xfrm>
          <a:prstGeom xmlns:a="http://schemas.openxmlformats.org/drawingml/2006/main" prst="rect">
            <a:avLst/>
          </a:prstGeom>
        </p:spPr>
      </p:pic>
      <p:sp>
        <p:nvSpPr>
          <p:cNvPr id="24" name="notice">
            <a:extLst xmlns:a="http://schemas.openxmlformats.org/drawingml/2006/main">
              <a:ext uri="{FF2B5EF4-FFF2-40B4-BE49-F238E27FC236}">
                <a16:creationId xmlns:a16="http://schemas.microsoft.com/office/drawing/2014/main" id="{B10956A6-E409-4D80-AF1F-6F0504DDA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9825"/>
            <a:ext cx="109728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73695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75" b="0">
                <a:solidFill>
                  <a:srgbClr val="73695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75" b="0">
                <a:solidFill>
                  <a:srgbClr val="73695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75" b="0">
                <a:solidFill>
                  <a:srgbClr val="73695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75" b="0">
                <a:solidFill>
                  <a:srgbClr val="73695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75" b="0">
                <a:solidFill>
                  <a:srgbClr val="73695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75" b="0">
                <a:solidFill>
                  <a:srgbClr val="73695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75" b="0">
                <a:solidFill>
                  <a:srgbClr val="73695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75" b="0">
                <a:solidFill>
                  <a:srgbClr val="73695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75" b="0">
                <a:solidFill>
                  <a:srgbClr val="73695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73695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73695F"/>
                </a:solidFill>
                <a:latin typeface="Arial"/>
                <a:ea typeface="Arial"/>
                <a:cs typeface="Arial"/>
              </a:rPr>
              <a:t>Exemples de communautés visées. Des discussions sont en cours avec certaines organisations;</a:t>
            </a:r>
          </a:p>
          <a:p xmlns:a="http://schemas.openxmlformats.org/drawingml/2006/main">
            <a:pPr>
              <a:buNone/>
              <a:defRPr sz="1275" b="0">
                <a:solidFill>
                  <a:srgbClr val="73695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73695F"/>
                </a:solidFill>
                <a:latin typeface="Arial"/>
                <a:ea typeface="Arial"/>
                <a:cs typeface="Arial"/>
              </a:rPr>
              <a:t>aucune affiliation n’est confirmée par leur présence sur cette diapo.</a:t>
            </a:r>
          </a:p>
        </p:txBody>
      </p:sp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C41050D-B170-4DCA-981C-9EF04158C9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cf74c60d214fc3"/>
          <a:stretch xmlns:a="http://schemas.openxmlformats.org/drawingml/2006/main"/>
        </p:blipFill>
        <p:spPr>
          <a:xfrm xmlns:a="http://schemas.openxmlformats.org/drawingml/2006/main">
            <a:off x="9686925" y="283779"/>
            <a:ext cx="1857375" cy="1423167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93401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746E82-7D06-4A3C-9325-C935B80889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fde3e43d874be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headline">
            <a:extLst xmlns:a="http://schemas.openxmlformats.org/drawingml/2006/main">
              <a:ext uri="{FF2B5EF4-FFF2-40B4-BE49-F238E27FC236}">
                <a16:creationId xmlns:a16="http://schemas.microsoft.com/office/drawing/2014/main" id="{793F0ED5-70DB-4A92-A3A8-8F7F1BA57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60007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Une affiliation,</a:t>
            </a:r>
          </a:p>
          <a:p xmlns:a="http://schemas.openxmlformats.org/drawingml/2006/main">
            <a: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un choix individuel</a:t>
            </a:r>
          </a:p>
        </p:txBody>
      </p:sp>
      <p:sp>
        <p:nvSpPr>
          <p:cNvPr id="3" name="org">
            <a:extLst xmlns:a="http://schemas.openxmlformats.org/drawingml/2006/main">
              <a:ext uri="{FF2B5EF4-FFF2-40B4-BE49-F238E27FC236}">
                <a16:creationId xmlns:a16="http://schemas.microsoft.com/office/drawing/2014/main" id="{94A19CED-4C99-4E93-BE63-15D5086C1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62225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Votre organisation</a:t>
            </a:r>
          </a:p>
        </p:txBody>
      </p:sp>
      <p:sp>
        <p:nvSpPr>
          <p:cNvPr id="4" name="org-body">
            <a:extLst xmlns:a="http://schemas.openxmlformats.org/drawingml/2006/main">
              <a:ext uri="{FF2B5EF4-FFF2-40B4-BE49-F238E27FC236}">
                <a16:creationId xmlns:a16="http://schemas.microsoft.com/office/drawing/2014/main" id="{44DEB9FA-F23D-4384-A292-1BE07F775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57525"/>
            <a:ext cx="5143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Partenaire Argent au minimum.</a:t>
            </a:r>
          </a:p>
          <a:p xmlns:a="http://schemas.openxmlformats.org/drawingml/2006/main">
            <a: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Elle rejoint le programme Atlas.</a:t>
            </a:r>
          </a:p>
        </p:txBody>
      </p:sp>
      <p:sp>
        <p:nvSpPr>
          <p:cNvPr id="5" name="member">
            <a:extLst xmlns:a="http://schemas.openxmlformats.org/drawingml/2006/main">
              <a:ext uri="{FF2B5EF4-FFF2-40B4-BE49-F238E27FC236}">
                <a16:creationId xmlns:a16="http://schemas.microsoft.com/office/drawing/2014/main" id="{9A3E90C1-E8CE-4047-93DE-427DC410B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4815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Chaque membre intéressé</a:t>
            </a:r>
          </a:p>
        </p:txBody>
      </p:sp>
      <p:sp>
        <p:nvSpPr>
          <p:cNvPr id="6" name="member-body">
            <a:extLst xmlns:a="http://schemas.openxmlformats.org/drawingml/2006/main">
              <a:ext uri="{FF2B5EF4-FFF2-40B4-BE49-F238E27FC236}">
                <a16:creationId xmlns:a16="http://schemas.microsoft.com/office/drawing/2014/main" id="{03CB5DD0-CD77-47A2-9C03-0F5FB407E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43450"/>
            <a:ext cx="5238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Passeport GR ou Signature.</a:t>
            </a:r>
          </a:p>
          <a:p xmlns:a="http://schemas.openxmlformats.org/drawingml/2006/main">
            <a: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Il choisit son accès, sans obligation.</a:t>
            </a:r>
          </a:p>
        </p:txBody>
      </p:sp>
      <p:sp>
        <p:nvSpPr>
          <p:cNvPr id="7" name="takeaway">
            <a:extLst xmlns:a="http://schemas.openxmlformats.org/drawingml/2006/main">
              <a:ext uri="{FF2B5EF4-FFF2-40B4-BE49-F238E27FC236}">
                <a16:creationId xmlns:a16="http://schemas.microsoft.com/office/drawing/2014/main" id="{27246F0E-EC08-4F57-A086-35B24ECE5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67425"/>
            <a:ext cx="5238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6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6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6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6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6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6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6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6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6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Les Passeports s’ajoutent à l’affiliation du réseau.</a:t>
            </a:r>
          </a:p>
        </p:txBody>
      </p:sp>
    </p:spTree>
    <p:extLst>
      <p:ext uri="{BB962C8B-B14F-4D97-AF65-F5344CB8AC3E}">
        <p14:creationId xmlns:p14="http://schemas.microsoft.com/office/powerpoint/2010/main" val="7012094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1A9C60-EB05-40EC-B1C5-2AB7332E19E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ecc69e40ed4f6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headline">
            <a:extLst xmlns:a="http://schemas.openxmlformats.org/drawingml/2006/main">
              <a:ext uri="{FF2B5EF4-FFF2-40B4-BE49-F238E27FC236}">
                <a16:creationId xmlns:a16="http://schemas.microsoft.com/office/drawing/2014/main" id="{8795089F-A0A4-49CA-88D9-3A84E7B0A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5905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Partenaire Argent</a:t>
            </a:r>
          </a:p>
        </p:txBody>
      </p:sp>
      <p:sp>
        <p:nvSpPr>
          <p:cNvPr id="3" name="ca-label">
            <a:extLst xmlns:a="http://schemas.openxmlformats.org/drawingml/2006/main">
              <a:ext uri="{FF2B5EF4-FFF2-40B4-BE49-F238E27FC236}">
                <a16:creationId xmlns:a16="http://schemas.microsoft.com/office/drawing/2014/main" id="{D9D268E5-0103-48BD-8EF7-464AE682A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62125"/>
            <a:ext cx="561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756F67"/>
                </a:solidFill>
                <a:latin typeface="Arial"/>
                <a:ea typeface="Arial"/>
                <a:cs typeface="Arial"/>
              </a:rPr>
              <a:t>AMÉRIQUE DU NORD</a:t>
            </a:r>
          </a:p>
        </p:txBody>
      </p:sp>
      <p:sp>
        <p:nvSpPr>
          <p:cNvPr id="4" name="ca-price">
            <a:extLst xmlns:a="http://schemas.openxmlformats.org/drawingml/2006/main">
              <a:ext uri="{FF2B5EF4-FFF2-40B4-BE49-F238E27FC236}">
                <a16:creationId xmlns:a16="http://schemas.microsoft.com/office/drawing/2014/main" id="{CF70F5AD-EB11-455B-B654-AEC3BF739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715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7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2 499 $ CA</a:t>
            </a:r>
          </a:p>
        </p:txBody>
      </p:sp>
      <p:sp>
        <p:nvSpPr>
          <p:cNvPr id="5" name="eu-label">
            <a:extLst xmlns:a="http://schemas.openxmlformats.org/drawingml/2006/main">
              <a:ext uri="{FF2B5EF4-FFF2-40B4-BE49-F238E27FC236}">
                <a16:creationId xmlns:a16="http://schemas.microsoft.com/office/drawing/2014/main" id="{0EEE69C7-0789-4B92-A86A-5E553FF43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561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756F67"/>
                </a:solidFill>
                <a:latin typeface="Arial"/>
                <a:ea typeface="Arial"/>
                <a:cs typeface="Arial"/>
              </a:rPr>
              <a:t>EUROPE</a:t>
            </a:r>
          </a:p>
        </p:txBody>
      </p:sp>
      <p:sp>
        <p:nvSpPr>
          <p:cNvPr id="6" name="eu-price">
            <a:extLst xmlns:a="http://schemas.openxmlformats.org/drawingml/2006/main">
              <a:ext uri="{FF2B5EF4-FFF2-40B4-BE49-F238E27FC236}">
                <a16:creationId xmlns:a16="http://schemas.microsoft.com/office/drawing/2014/main" id="{5F943847-50B4-4E62-A3CF-094EE3086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619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7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1 499 €</a:t>
            </a:r>
          </a:p>
        </p:txBody>
      </p:sp>
      <p:sp>
        <p:nvSpPr>
          <p:cNvPr id="7" name="annual">
            <a:extLst xmlns:a="http://schemas.openxmlformats.org/drawingml/2006/main">
              <a:ext uri="{FF2B5EF4-FFF2-40B4-BE49-F238E27FC236}">
                <a16:creationId xmlns:a16="http://schemas.microsoft.com/office/drawing/2014/main" id="{38E2D332-6F77-4523-A0E5-8BACE03AC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219450"/>
            <a:ext cx="1714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par an</a:t>
            </a:r>
          </a:p>
        </p:txBody>
      </p:sp>
      <p:sp>
        <p:nvSpPr>
          <p:cNvPr id="8" name="ca-annual">
            <a:extLst xmlns:a="http://schemas.openxmlformats.org/drawingml/2006/main">
              <a:ext uri="{FF2B5EF4-FFF2-40B4-BE49-F238E27FC236}">
                <a16:creationId xmlns:a16="http://schemas.microsoft.com/office/drawing/2014/main" id="{074B2B46-E0D3-4029-8C90-C5C40ABFD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190750"/>
            <a:ext cx="1714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par an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1BDED1BB-D5E3-4D7C-A772-4FA50A0E6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0"/>
            <a:ext cx="5619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8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8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8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8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8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8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8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8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8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Le statut de partenaire de votre organisation</a:t>
            </a:r>
          </a:p>
          <a:p xmlns:a="http://schemas.openxmlformats.org/drawingml/2006/main">
            <a:pPr>
              <a:buNone/>
              <a:defRPr sz="18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Une visibilité dans les supports convenus</a:t>
            </a:r>
          </a:p>
          <a:p xmlns:a="http://schemas.openxmlformats.org/drawingml/2006/main">
            <a:pPr>
              <a:buNone/>
              <a:defRPr sz="18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Des accès selon l’offre locale</a:t>
            </a:r>
          </a:p>
        </p:txBody>
      </p:sp>
      <p:sp>
        <p:nvSpPr>
          <p:cNvPr id="10" name="condition">
            <a:extLst xmlns:a="http://schemas.openxmlformats.org/drawingml/2006/main">
              <a:ext uri="{FF2B5EF4-FFF2-40B4-BE49-F238E27FC236}">
                <a16:creationId xmlns:a16="http://schemas.microsoft.com/office/drawing/2014/main" id="{593D2640-8314-4243-8EBD-E8457ECC5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48400"/>
            <a:ext cx="581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56F67"/>
                </a:solidFill>
                <a:latin typeface="Arial"/>
                <a:ea typeface="Arial"/>
                <a:cs typeface="Arial"/>
              </a:rPr>
              <a:t>12 mois, hors taxes. Passeports en supplément.</a:t>
            </a:r>
          </a:p>
        </p:txBody>
      </p:sp>
      <p:sp>
        <p:nvSpPr>
          <p:cNvPr id="12" name="intl-label">
            <a:extLst xmlns:a="http://schemas.openxmlformats.org/drawingml/2006/main">
              <a:ext uri="{FF2B5EF4-FFF2-40B4-BE49-F238E27FC236}">
                <a16:creationId xmlns:a16="http://schemas.microsoft.com/office/drawing/2014/main" id="{B87D6021-2210-457B-A17F-487E0C9D3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38575"/>
            <a:ext cx="561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756F67"/>
                </a:solidFill>
                <a:latin typeface="Arial"/>
                <a:ea typeface="Arial"/>
                <a:cs typeface="Arial"/>
              </a:rPr>
              <a:t>INTERNATIONAL</a:t>
            </a:r>
          </a:p>
        </p:txBody>
      </p:sp>
      <p:sp>
        <p:nvSpPr>
          <p:cNvPr id="13" name="intl-price">
            <a:extLst xmlns:a="http://schemas.openxmlformats.org/drawingml/2006/main">
              <a:ext uri="{FF2B5EF4-FFF2-40B4-BE49-F238E27FC236}">
                <a16:creationId xmlns:a16="http://schemas.microsoft.com/office/drawing/2014/main" id="{64957F7A-8784-47A6-B9E9-C37D3247F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0050"/>
            <a:ext cx="5905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7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7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7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7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7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7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7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7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7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7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À partir de 249 $ US / an</a:t>
            </a:r>
          </a:p>
        </p:txBody>
      </p:sp>
    </p:spTree>
    <p:extLst>
      <p:ext uri="{BB962C8B-B14F-4D97-AF65-F5344CB8AC3E}">
        <p14:creationId xmlns:p14="http://schemas.microsoft.com/office/powerpoint/2010/main" val="2170041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58B3A1-A76F-4A8A-8D56-3D9E3FF23F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27507d8d6246ed"/>
          <a:stretch xmlns:a="http://schemas.openxmlformats.org/drawingml/2006/main"/>
        </p:blipFill>
        <p:spPr>
          <a:xfrm xmlns:a="http://schemas.openxmlformats.org/drawingml/2006/main" flipH="0" flipV="0">
            <a:off x="609600" y="1619250"/>
            <a:ext cx="2857500" cy="3810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FF36F4-EC02-4C29-AA27-BF2BC6360A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44c38f6ab049fd"/>
          <a:stretch xmlns:a="http://schemas.openxmlformats.org/drawingml/2006/main"/>
        </p:blipFill>
        <p:spPr>
          <a:xfrm xmlns:a="http://schemas.openxmlformats.org/drawingml/2006/main" flipH="0" flipV="0">
            <a:off x="6381750" y="1619250"/>
            <a:ext cx="2857500" cy="3810000"/>
          </a:xfrm>
          <a:prstGeom xmlns:a="http://schemas.openxmlformats.org/drawingml/2006/main" prst="rect">
            <a:avLst/>
          </a:prstGeom>
        </p:spPr>
      </p:pic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C213870D-EDEA-4EED-9C1C-E48BBA693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"/>
            <a:ext cx="11049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Deux Passeports, un choix personnel</a:t>
            </a:r>
          </a:p>
        </p:txBody>
      </p:sp>
      <p:sp>
        <p:nvSpPr>
          <p:cNvPr id="4" name="gr-head">
            <a:extLst xmlns:a="http://schemas.openxmlformats.org/drawingml/2006/main">
              <a:ext uri="{FF2B5EF4-FFF2-40B4-BE49-F238E27FC236}">
                <a16:creationId xmlns:a16="http://schemas.microsoft.com/office/drawing/2014/main" id="{9DB2B6DC-34BF-4AB9-8FA8-ED0154049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1666875"/>
            <a:ext cx="238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PASSEPORT GR</a:t>
            </a:r>
          </a:p>
        </p:txBody>
      </p:sp>
      <p:sp>
        <p:nvSpPr>
          <p:cNvPr id="5" name="sig-head">
            <a:extLst xmlns:a="http://schemas.openxmlformats.org/drawingml/2006/main">
              <a:ext uri="{FF2B5EF4-FFF2-40B4-BE49-F238E27FC236}">
                <a16:creationId xmlns:a16="http://schemas.microsoft.com/office/drawing/2014/main" id="{97884779-9C8B-44FF-9454-A29341209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1666875"/>
            <a:ext cx="23050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857124"/>
                </a:solidFill>
                <a:latin typeface="Arial"/>
                <a:ea typeface="Arial"/>
                <a:cs typeface="Arial"/>
              </a:rPr>
              <a:t>PASSEPORT GR</a:t>
            </a:r>
          </a:p>
          <a:p xmlns:a="http://schemas.openxmlformats.org/drawingml/2006/main">
            <a:pPr>
              <a:buNone/>
              <a:defRPr sz="2025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857124"/>
                </a:solidFill>
                <a:latin typeface="Arial"/>
                <a:ea typeface="Arial"/>
                <a:cs typeface="Arial"/>
              </a:rPr>
              <a:t>SIGNATURE</a:t>
            </a:r>
          </a:p>
        </p:txBody>
      </p:sp>
      <p:sp>
        <p:nvSpPr>
          <p:cNvPr id="6" name="gr-ca-label">
            <a:extLst xmlns:a="http://schemas.openxmlformats.org/drawingml/2006/main">
              <a:ext uri="{FF2B5EF4-FFF2-40B4-BE49-F238E27FC236}">
                <a16:creationId xmlns:a16="http://schemas.microsoft.com/office/drawing/2014/main" id="{BAB6DD92-B26D-45FD-8E2B-FD326951B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5908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56F67"/>
                </a:solidFill>
                <a:latin typeface="Arial"/>
                <a:ea typeface="Arial"/>
                <a:cs typeface="Arial"/>
              </a:rPr>
              <a:t>Amérique du Nord</a:t>
            </a:r>
          </a:p>
        </p:txBody>
      </p:sp>
      <p:sp>
        <p:nvSpPr>
          <p:cNvPr id="7" name="gr-ca">
            <a:extLst xmlns:a="http://schemas.openxmlformats.org/drawingml/2006/main">
              <a:ext uri="{FF2B5EF4-FFF2-40B4-BE49-F238E27FC236}">
                <a16:creationId xmlns:a16="http://schemas.microsoft.com/office/drawing/2014/main" id="{14190FA9-6D2C-457A-A7E9-3EA702851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895600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150 $ CA</a:t>
            </a:r>
          </a:p>
        </p:txBody>
      </p:sp>
      <p:sp>
        <p:nvSpPr>
          <p:cNvPr id="8" name="gr-eu-label">
            <a:extLst xmlns:a="http://schemas.openxmlformats.org/drawingml/2006/main">
              <a:ext uri="{FF2B5EF4-FFF2-40B4-BE49-F238E27FC236}">
                <a16:creationId xmlns:a16="http://schemas.microsoft.com/office/drawing/2014/main" id="{2C7CBBC1-9AA4-4937-B6E2-4EF394B3F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64807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56F67"/>
                </a:solidFill>
                <a:latin typeface="Arial"/>
                <a:ea typeface="Arial"/>
                <a:cs typeface="Arial"/>
              </a:rPr>
              <a:t>Europe</a:t>
            </a:r>
          </a:p>
        </p:txBody>
      </p:sp>
      <p:sp>
        <p:nvSpPr>
          <p:cNvPr id="9" name="gr-eu">
            <a:extLst xmlns:a="http://schemas.openxmlformats.org/drawingml/2006/main">
              <a:ext uri="{FF2B5EF4-FFF2-40B4-BE49-F238E27FC236}">
                <a16:creationId xmlns:a16="http://schemas.microsoft.com/office/drawing/2014/main" id="{F9151A6E-2FD5-478E-8E5D-F0F3FED6D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952875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150 €</a:t>
            </a:r>
          </a:p>
        </p:txBody>
      </p:sp>
      <p:sp>
        <p:nvSpPr>
          <p:cNvPr id="10" name="sig-ca-label">
            <a:extLst xmlns:a="http://schemas.openxmlformats.org/drawingml/2006/main">
              <a:ext uri="{FF2B5EF4-FFF2-40B4-BE49-F238E27FC236}">
                <a16:creationId xmlns:a16="http://schemas.microsoft.com/office/drawing/2014/main" id="{4B8F1206-9D85-4DB3-9671-E2977ACB5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2590800"/>
            <a:ext cx="2305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56F67"/>
                </a:solidFill>
                <a:latin typeface="Arial"/>
                <a:ea typeface="Arial"/>
                <a:cs typeface="Arial"/>
              </a:rPr>
              <a:t>Amérique du Nord</a:t>
            </a:r>
          </a:p>
        </p:txBody>
      </p:sp>
      <p:sp>
        <p:nvSpPr>
          <p:cNvPr id="11" name="sig-ca">
            <a:extLst xmlns:a="http://schemas.openxmlformats.org/drawingml/2006/main">
              <a:ext uri="{FF2B5EF4-FFF2-40B4-BE49-F238E27FC236}">
                <a16:creationId xmlns:a16="http://schemas.microsoft.com/office/drawing/2014/main" id="{5BAAE920-0437-45BF-9EA9-FA99B24CD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2895600"/>
            <a:ext cx="2305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857124"/>
                </a:solidFill>
                <a:latin typeface="Arial"/>
                <a:ea typeface="Arial"/>
                <a:cs typeface="Arial"/>
              </a:rPr>
              <a:t>300 $ CA</a:t>
            </a:r>
          </a:p>
        </p:txBody>
      </p:sp>
      <p:sp>
        <p:nvSpPr>
          <p:cNvPr id="12" name="sig-eu-label">
            <a:extLst xmlns:a="http://schemas.openxmlformats.org/drawingml/2006/main">
              <a:ext uri="{FF2B5EF4-FFF2-40B4-BE49-F238E27FC236}">
                <a16:creationId xmlns:a16="http://schemas.microsoft.com/office/drawing/2014/main" id="{D150E85F-7B1B-49C4-B73B-FBA5443F1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3648075"/>
            <a:ext cx="2305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56F67"/>
                </a:solidFill>
                <a:latin typeface="Arial"/>
                <a:ea typeface="Arial"/>
                <a:cs typeface="Arial"/>
              </a:rPr>
              <a:t>Europe</a:t>
            </a:r>
          </a:p>
        </p:txBody>
      </p:sp>
      <p:sp>
        <p:nvSpPr>
          <p:cNvPr id="13" name="sig-eu">
            <a:extLst xmlns:a="http://schemas.openxmlformats.org/drawingml/2006/main">
              <a:ext uri="{FF2B5EF4-FFF2-40B4-BE49-F238E27FC236}">
                <a16:creationId xmlns:a16="http://schemas.microsoft.com/office/drawing/2014/main" id="{2CD4B959-E56C-4E08-BCB1-2C943F7E3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3952875"/>
            <a:ext cx="2305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857124"/>
                </a:solidFill>
                <a:latin typeface="Arial"/>
                <a:ea typeface="Arial"/>
                <a:cs typeface="Arial"/>
              </a:rPr>
              <a:t>300 €</a:t>
            </a:r>
          </a:p>
        </p:txBody>
      </p:sp>
      <p:sp>
        <p:nvSpPr>
          <p:cNvPr id="14" name="gr-benefits">
            <a:extLst xmlns:a="http://schemas.openxmlformats.org/drawingml/2006/main">
              <a:ext uri="{FF2B5EF4-FFF2-40B4-BE49-F238E27FC236}">
                <a16:creationId xmlns:a16="http://schemas.microsoft.com/office/drawing/2014/main" id="{110C0012-8855-4146-B63B-0BB7C63BB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542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Profil visible 12 mois et événements participants</a:t>
            </a:r>
          </a:p>
          <a:p xmlns:a="http://schemas.openxmlformats.org/drawingml/2006/main">
            <a: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Six visites admissibles à la Formule GR™</a:t>
            </a:r>
          </a:p>
        </p:txBody>
      </p:sp>
      <p:sp>
        <p:nvSpPr>
          <p:cNvPr id="15" name="sig-benefits">
            <a:extLst xmlns:a="http://schemas.openxmlformats.org/drawingml/2006/main">
              <a:ext uri="{FF2B5EF4-FFF2-40B4-BE49-F238E27FC236}">
                <a16:creationId xmlns:a16="http://schemas.microsoft.com/office/drawing/2014/main" id="{56921E5F-E7E9-4FED-9E4B-50F71FE22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553075"/>
            <a:ext cx="53911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Tout le Passeport GR, plus…</a:t>
            </a:r>
          </a:p>
          <a:p xmlns:a="http://schemas.openxmlformats.org/drawingml/2006/main">
            <a:pPr>
              <a:buNone/>
              <a:defRPr sz="15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10 % sur les achats admissibles</a:t>
            </a:r>
          </a:p>
          <a:p xmlns:a="http://schemas.openxmlformats.org/drawingml/2006/main">
            <a:pPr>
              <a:buNone/>
              <a:defRPr sz="15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et crédits de référencement doublés</a:t>
            </a:r>
          </a:p>
        </p:txBody>
      </p:sp>
      <p:sp>
        <p:nvSpPr>
          <p:cNvPr id="16" name="conditions">
            <a:extLst xmlns:a="http://schemas.openxmlformats.org/drawingml/2006/main">
              <a:ext uri="{FF2B5EF4-FFF2-40B4-BE49-F238E27FC236}">
                <a16:creationId xmlns:a16="http://schemas.microsoft.com/office/drawing/2014/main" id="{5FA76B4F-5FC0-4D39-9E80-5ACE9495D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1144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56F67"/>
                </a:solidFill>
                <a:latin typeface="Arial"/>
                <a:ea typeface="Arial"/>
                <a:cs typeface="Arial"/>
              </a:rPr>
              <a:t>12 mois, hors taxes. Activités selon conditions. Crédits non monnayables. Visuels illustratifs.</a:t>
            </a:r>
          </a:p>
        </p:txBody>
      </p:sp>
      <p:sp>
        <p:nvSpPr>
          <p:cNvPr id="18" name="gr-intl-label">
            <a:extLst xmlns:a="http://schemas.openxmlformats.org/drawingml/2006/main">
              <a:ext uri="{FF2B5EF4-FFF2-40B4-BE49-F238E27FC236}">
                <a16:creationId xmlns:a16="http://schemas.microsoft.com/office/drawing/2014/main" id="{6D71EB7E-C777-4CDC-8AF2-6178C6F22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638675"/>
            <a:ext cx="238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56F67"/>
                </a:solidFill>
                <a:latin typeface="Arial"/>
                <a:ea typeface="Arial"/>
                <a:cs typeface="Arial"/>
              </a:rPr>
              <a:t>International</a:t>
            </a:r>
          </a:p>
        </p:txBody>
      </p:sp>
      <p:sp>
        <p:nvSpPr>
          <p:cNvPr id="19" name="gr-intl">
            <a:extLst xmlns:a="http://schemas.openxmlformats.org/drawingml/2006/main">
              <a:ext uri="{FF2B5EF4-FFF2-40B4-BE49-F238E27FC236}">
                <a16:creationId xmlns:a16="http://schemas.microsoft.com/office/drawing/2014/main" id="{9E869652-8B7F-4C2D-8459-672689B17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933950"/>
            <a:ext cx="2381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Tarif local sur demande</a:t>
            </a:r>
          </a:p>
        </p:txBody>
      </p:sp>
      <p:sp>
        <p:nvSpPr>
          <p:cNvPr id="20" name="sig-intl-label">
            <a:extLst xmlns:a="http://schemas.openxmlformats.org/drawingml/2006/main">
              <a:ext uri="{FF2B5EF4-FFF2-40B4-BE49-F238E27FC236}">
                <a16:creationId xmlns:a16="http://schemas.microsoft.com/office/drawing/2014/main" id="{D27F2B59-5188-4560-A0D4-A550AF2D7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4638675"/>
            <a:ext cx="2305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56F67"/>
                </a:solidFill>
                <a:latin typeface="Arial"/>
                <a:ea typeface="Arial"/>
                <a:cs typeface="Arial"/>
              </a:rPr>
              <a:t>International</a:t>
            </a:r>
          </a:p>
        </p:txBody>
      </p:sp>
      <p:sp>
        <p:nvSpPr>
          <p:cNvPr id="21" name="sig-intl">
            <a:extLst xmlns:a="http://schemas.openxmlformats.org/drawingml/2006/main">
              <a:ext uri="{FF2B5EF4-FFF2-40B4-BE49-F238E27FC236}">
                <a16:creationId xmlns:a16="http://schemas.microsoft.com/office/drawing/2014/main" id="{EB3E2339-0F31-407D-8770-7018AEE8F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4933950"/>
            <a:ext cx="23050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Tarif local sur demande</a:t>
            </a:r>
          </a:p>
        </p:txBody>
      </p:sp>
    </p:spTree>
    <p:extLst>
      <p:ext uri="{BB962C8B-B14F-4D97-AF65-F5344CB8AC3E}">
        <p14:creationId xmlns:p14="http://schemas.microsoft.com/office/powerpoint/2010/main" val="171919629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A3C1D8-AFCA-4F88-AADD-267C30540B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ad6dd50666446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headline">
            <a:extLst xmlns:a="http://schemas.openxmlformats.org/drawingml/2006/main">
              <a:ext uri="{FF2B5EF4-FFF2-40B4-BE49-F238E27FC236}">
                <a16:creationId xmlns:a16="http://schemas.microsoft.com/office/drawing/2014/main" id="{20132D84-F702-4DF2-A4F0-39394D55B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58102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Une contribution</a:t>
            </a:r>
          </a:p>
          <a:p xmlns:a="http://schemas.openxmlformats.org/drawingml/2006/main">
            <a: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financière au réseau</a:t>
            </a:r>
          </a:p>
        </p:txBody>
      </p:sp>
      <p:sp>
        <p:nvSpPr>
          <p:cNvPr id="3" name="fraction">
            <a:extLst xmlns:a="http://schemas.openxmlformats.org/drawingml/2006/main">
              <a:ext uri="{FF2B5EF4-FFF2-40B4-BE49-F238E27FC236}">
                <a16:creationId xmlns:a16="http://schemas.microsoft.com/office/drawing/2014/main" id="{C918B183-EAC4-49B8-8897-186FECE65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9325"/>
            <a:ext cx="51435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7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87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87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87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87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87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87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87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87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87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87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8700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1/3</a:t>
            </a:r>
          </a:p>
        </p:txBody>
      </p:sp>
      <p:sp>
        <p:nvSpPr>
          <p:cNvPr id="4" name="basis">
            <a:extLst xmlns:a="http://schemas.openxmlformats.org/drawingml/2006/main">
              <a:ext uri="{FF2B5EF4-FFF2-40B4-BE49-F238E27FC236}">
                <a16:creationId xmlns:a16="http://schemas.microsoft.com/office/drawing/2014/main" id="{B442A3C2-A788-4DA5-8C01-54F9BE31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5619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Un tiers du prix effectivement payé</a:t>
            </a:r>
          </a:p>
          <a:p xmlns:a="http://schemas.openxmlformats.org/drawingml/2006/main">
            <a: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après rabais</a:t>
            </a:r>
          </a:p>
        </p:txBody>
      </p:sp>
      <p:sp>
        <p:nvSpPr>
          <p:cNvPr id="5" name="examples">
            <a:extLst xmlns:a="http://schemas.openxmlformats.org/drawingml/2006/main">
              <a:ext uri="{FF2B5EF4-FFF2-40B4-BE49-F238E27FC236}">
                <a16:creationId xmlns:a16="http://schemas.microsoft.com/office/drawing/2014/main" id="{3B2E0E7A-B214-4258-B9A4-0AAF2710F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81525"/>
            <a:ext cx="5715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Passeport GR : 150 donne 50</a:t>
            </a:r>
          </a:p>
          <a:p xmlns:a="http://schemas.openxmlformats.org/drawingml/2006/main">
            <a: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Signature : 300 donne 100</a:t>
            </a:r>
          </a:p>
        </p:txBody>
      </p:sp>
      <p:sp>
        <p:nvSpPr>
          <p:cNvPr id="6" name="condition">
            <a:extLst xmlns:a="http://schemas.openxmlformats.org/drawingml/2006/main">
              <a:ext uri="{FF2B5EF4-FFF2-40B4-BE49-F238E27FC236}">
                <a16:creationId xmlns:a16="http://schemas.microsoft.com/office/drawing/2014/main" id="{7ABE841F-17F6-4750-AC86-7A06E9329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91225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56F67"/>
                </a:solidFill>
                <a:latin typeface="Arial"/>
                <a:ea typeface="Arial"/>
                <a:cs typeface="Arial"/>
              </a:rPr>
              <a:t>Exemples en $ CA ou en €, sans rabais.</a:t>
            </a:r>
          </a:p>
          <a:p xmlns:a="http://schemas.openxmlformats.org/drawingml/2006/main">
            <a: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56F67"/>
                </a:solidFill>
                <a:latin typeface="Arial"/>
                <a:ea typeface="Arial"/>
                <a:cs typeface="Arial"/>
              </a:rPr>
              <a:t>Calcul et versement selon l’entente d’affiliation.</a:t>
            </a:r>
          </a:p>
        </p:txBody>
      </p:sp>
    </p:spTree>
    <p:extLst>
      <p:ext uri="{BB962C8B-B14F-4D97-AF65-F5344CB8AC3E}">
        <p14:creationId xmlns:p14="http://schemas.microsoft.com/office/powerpoint/2010/main" val="127918914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619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18D3C1-D77F-4902-B2BD-6ABD7B76E7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f5263b3c1642c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headline">
            <a:extLst xmlns:a="http://schemas.openxmlformats.org/drawingml/2006/main">
              <a:ext uri="{FF2B5EF4-FFF2-40B4-BE49-F238E27FC236}">
                <a16:creationId xmlns:a16="http://schemas.microsoft.com/office/drawing/2014/main" id="{0F6DD7F5-35E0-4F0B-856B-524C58167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52475"/>
            <a:ext cx="566737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9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9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9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9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9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9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9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9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9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9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3975" b="1">
                <a:solidFill>
                  <a:srgbClr val="F5F1E9"/>
                </a:solidFill>
                <a:latin typeface="Arial"/>
                <a:ea typeface="Arial"/>
                <a:cs typeface="Arial"/>
              </a:rPr>
              <a:t>Un exemple,</a:t>
            </a:r>
          </a:p>
          <a:p xmlns:a="http://schemas.openxmlformats.org/drawingml/2006/main">
            <a:pPr>
              <a:buNone/>
              <a:defRPr sz="39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3975" b="1">
                <a:solidFill>
                  <a:srgbClr val="F5F1E9"/>
                </a:solidFill>
                <a:latin typeface="Arial"/>
                <a:ea typeface="Arial"/>
                <a:cs typeface="Arial"/>
              </a:rPr>
              <a:t>pas une prévision</a:t>
            </a:r>
          </a:p>
        </p:txBody>
      </p:sp>
      <p:sp>
        <p:nvSpPr>
          <p:cNvPr id="3" name="mix">
            <a:extLst xmlns:a="http://schemas.openxmlformats.org/drawingml/2006/main">
              <a:ext uri="{FF2B5EF4-FFF2-40B4-BE49-F238E27FC236}">
                <a16:creationId xmlns:a16="http://schemas.microsoft.com/office/drawing/2014/main" id="{AEC6A6E2-D514-46E8-BF4C-0A86FD6FE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14600"/>
            <a:ext cx="5238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5F1E9"/>
                </a:solidFill>
                <a:latin typeface="Arial"/>
                <a:ea typeface="Arial"/>
                <a:cs typeface="Arial"/>
              </a:rPr>
              <a:t>20 Passeports GR</a:t>
            </a:r>
          </a:p>
          <a:p xmlns:a="http://schemas.openxmlformats.org/drawingml/2006/main">
            <a:pPr>
              <a:buNone/>
              <a:defRPr sz="217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5F1E9"/>
                </a:solidFill>
                <a:latin typeface="Arial"/>
                <a:ea typeface="Arial"/>
                <a:cs typeface="Arial"/>
              </a:rPr>
              <a:t>15 Passeports Signature</a:t>
            </a:r>
          </a:p>
        </p:txBody>
      </p:sp>
      <p:sp>
        <p:nvSpPr>
          <p:cNvPr id="4" name="ca-label">
            <a:extLst xmlns:a="http://schemas.openxmlformats.org/drawingml/2006/main">
              <a:ext uri="{FF2B5EF4-FFF2-40B4-BE49-F238E27FC236}">
                <a16:creationId xmlns:a16="http://schemas.microsoft.com/office/drawing/2014/main" id="{7D37AABC-A88B-4BD2-8E09-2CAFF1916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67125"/>
            <a:ext cx="2714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CFC8BC"/>
                </a:solidFill>
                <a:latin typeface="Arial"/>
                <a:ea typeface="Arial"/>
                <a:cs typeface="Arial"/>
              </a:rPr>
              <a:t>AMÉRIQUE DU NORD</a:t>
            </a:r>
          </a:p>
        </p:txBody>
      </p:sp>
      <p:sp>
        <p:nvSpPr>
          <p:cNvPr id="5" name="ca-result">
            <a:extLst xmlns:a="http://schemas.openxmlformats.org/drawingml/2006/main">
              <a:ext uri="{FF2B5EF4-FFF2-40B4-BE49-F238E27FC236}">
                <a16:creationId xmlns:a16="http://schemas.microsoft.com/office/drawing/2014/main" id="{B8F7D317-7EF4-42B0-9A7D-F52AF84F0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2905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F5F1E9"/>
                </a:solidFill>
                <a:latin typeface="Arial"/>
                <a:ea typeface="Arial"/>
                <a:cs typeface="Arial"/>
              </a:rPr>
              <a:t>2 500 $ CA</a:t>
            </a:r>
          </a:p>
        </p:txBody>
      </p:sp>
      <p:sp>
        <p:nvSpPr>
          <p:cNvPr id="6" name="eu-label">
            <a:extLst xmlns:a="http://schemas.openxmlformats.org/drawingml/2006/main">
              <a:ext uri="{FF2B5EF4-FFF2-40B4-BE49-F238E27FC236}">
                <a16:creationId xmlns:a16="http://schemas.microsoft.com/office/drawing/2014/main" id="{5D2295AD-B7BC-4ECE-92C8-AC5605475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225" y="366712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CFC8BC"/>
                </a:solidFill>
                <a:latin typeface="Arial"/>
                <a:ea typeface="Arial"/>
                <a:cs typeface="Arial"/>
              </a:rPr>
              <a:t>EUROPE</a:t>
            </a:r>
          </a:p>
        </p:txBody>
      </p:sp>
      <p:sp>
        <p:nvSpPr>
          <p:cNvPr id="7" name="eu-result">
            <a:extLst xmlns:a="http://schemas.openxmlformats.org/drawingml/2006/main">
              <a:ext uri="{FF2B5EF4-FFF2-40B4-BE49-F238E27FC236}">
                <a16:creationId xmlns:a16="http://schemas.microsoft.com/office/drawing/2014/main" id="{2A77025A-65D1-40CF-8884-075FF166B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225" y="4019550"/>
            <a:ext cx="2476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F5F1E9"/>
                </a:solidFill>
                <a:latin typeface="Arial"/>
                <a:ea typeface="Arial"/>
                <a:cs typeface="Arial"/>
              </a:rPr>
              <a:t>2 500 €</a:t>
            </a:r>
          </a:p>
        </p:txBody>
      </p:sp>
      <p:sp>
        <p:nvSpPr>
          <p:cNvPr id="8" name="result-label">
            <a:extLst xmlns:a="http://schemas.openxmlformats.org/drawingml/2006/main">
              <a:ext uri="{FF2B5EF4-FFF2-40B4-BE49-F238E27FC236}">
                <a16:creationId xmlns:a16="http://schemas.microsoft.com/office/drawing/2014/main" id="{0A94CCC7-DB35-413A-B56B-F83D328E4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14875"/>
            <a:ext cx="5238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3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3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3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3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3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3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3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3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3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5F1E9"/>
                </a:solidFill>
                <a:latin typeface="Arial"/>
                <a:ea typeface="Arial"/>
                <a:cs typeface="Arial"/>
              </a:rPr>
              <a:t>de contribution au réseau</a:t>
            </a:r>
          </a:p>
        </p:txBody>
      </p:sp>
      <p:sp>
        <p:nvSpPr>
          <p:cNvPr id="9" name="calculation">
            <a:extLst xmlns:a="http://schemas.openxmlformats.org/drawingml/2006/main">
              <a:ext uri="{FF2B5EF4-FFF2-40B4-BE49-F238E27FC236}">
                <a16:creationId xmlns:a16="http://schemas.microsoft.com/office/drawing/2014/main" id="{847D7A3D-026C-4D32-98BA-28CC49C9F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552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5F1E9"/>
                </a:solidFill>
                <a:latin typeface="Arial"/>
                <a:ea typeface="Arial"/>
                <a:cs typeface="Arial"/>
              </a:rPr>
              <a:t>20 × 50 + 15 × 100</a:t>
            </a:r>
          </a:p>
        </p:txBody>
      </p:sp>
      <p:sp>
        <p:nvSpPr>
          <p:cNvPr id="10" name="condition">
            <a:extLst xmlns:a="http://schemas.openxmlformats.org/drawingml/2006/main">
              <a:ext uri="{FF2B5EF4-FFF2-40B4-BE49-F238E27FC236}">
                <a16:creationId xmlns:a16="http://schemas.microsoft.com/office/drawing/2014/main" id="{ED616373-9A5B-4486-BAD2-1D7FC34A5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15050"/>
            <a:ext cx="581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D5CDC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75" b="0">
                <a:solidFill>
                  <a:srgbClr val="D5CDC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75" b="0">
                <a:solidFill>
                  <a:srgbClr val="D5CDC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75" b="0">
                <a:solidFill>
                  <a:srgbClr val="D5CDC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75" b="0">
                <a:solidFill>
                  <a:srgbClr val="D5CDC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75" b="0">
                <a:solidFill>
                  <a:srgbClr val="D5CDC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75" b="0">
                <a:solidFill>
                  <a:srgbClr val="D5CDC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75" b="0">
                <a:solidFill>
                  <a:srgbClr val="D5CDC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75" b="0">
                <a:solidFill>
                  <a:srgbClr val="D5CDC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75" b="0">
                <a:solidFill>
                  <a:srgbClr val="D5CDC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D5CDC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5CDC0"/>
                </a:solidFill>
                <a:latin typeface="Arial"/>
                <a:ea typeface="Arial"/>
                <a:cs typeface="Arial"/>
              </a:rPr>
              <a:t>Exemple sans rabais, avant coût d’affiliation et ajustements.</a:t>
            </a:r>
          </a:p>
          <a:p xmlns:a="http://schemas.openxmlformats.org/drawingml/2006/main">
            <a:pPr>
              <a:buNone/>
              <a:defRPr sz="1275" b="0">
                <a:solidFill>
                  <a:srgbClr val="D5CDC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5CDC0"/>
                </a:solidFill>
                <a:latin typeface="Arial"/>
                <a:ea typeface="Arial"/>
                <a:cs typeface="Arial"/>
              </a:rPr>
              <a:t>Aucun volume ni revenu garanti.</a:t>
            </a:r>
          </a:p>
        </p:txBody>
      </p:sp>
      <p:sp>
        <p:nvSpPr>
          <p:cNvPr id="12" name="intl-simulation">
            <a:extLst xmlns:a="http://schemas.openxmlformats.org/drawingml/2006/main">
              <a:ext uri="{FF2B5EF4-FFF2-40B4-BE49-F238E27FC236}">
                <a16:creationId xmlns:a16="http://schemas.microsoft.com/office/drawing/2014/main" id="{19912872-8E80-48CE-9CDB-268B1D95C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67375"/>
            <a:ext cx="571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FC8BC"/>
                </a:solidFill>
                <a:latin typeface="Arial"/>
                <a:ea typeface="Arial"/>
                <a:cs typeface="Arial"/>
              </a:rPr>
              <a:t>INTERNATIONAL · Contribution selon le tarif local</a:t>
            </a:r>
          </a:p>
        </p:txBody>
      </p:sp>
    </p:spTree>
    <p:extLst>
      <p:ext uri="{BB962C8B-B14F-4D97-AF65-F5344CB8AC3E}">
        <p14:creationId xmlns:p14="http://schemas.microsoft.com/office/powerpoint/2010/main" val="49424010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C46B6B-C8B6-4136-88F7-0D4D9F2FF1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8590c4da1e4f6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headline">
            <a:extLst xmlns:a="http://schemas.openxmlformats.org/drawingml/2006/main">
              <a:ext uri="{FF2B5EF4-FFF2-40B4-BE49-F238E27FC236}">
                <a16:creationId xmlns:a16="http://schemas.microsoft.com/office/drawing/2014/main" id="{486D400C-2B07-4E9C-A244-B8A741D1C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33425"/>
            <a:ext cx="9906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Un lancement partagé</a:t>
            </a:r>
          </a:p>
        </p:txBody>
      </p:sp>
      <p:sp>
        <p:nvSpPr>
          <p:cNvPr id="3" name="together">
            <a:extLst xmlns:a="http://schemas.openxmlformats.org/drawingml/2006/main">
              <a:ext uri="{FF2B5EF4-FFF2-40B4-BE49-F238E27FC236}">
                <a16:creationId xmlns:a16="http://schemas.microsoft.com/office/drawing/2014/main" id="{703F5AF0-FB16-45F8-851E-9EB798CEA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9077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Ensemble</a:t>
            </a:r>
          </a:p>
        </p:txBody>
      </p:sp>
      <p:sp>
        <p:nvSpPr>
          <p:cNvPr id="4" name="together-body">
            <a:extLst xmlns:a="http://schemas.openxmlformats.org/drawingml/2006/main">
              <a:ext uri="{FF2B5EF4-FFF2-40B4-BE49-F238E27FC236}">
                <a16:creationId xmlns:a16="http://schemas.microsoft.com/office/drawing/2014/main" id="{17B19659-979C-44A8-8565-F8FB2D0B5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95600"/>
            <a:ext cx="5048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Nous précisons les besoins</a:t>
            </a:r>
          </a:p>
          <a:p xmlns:a="http://schemas.openxmlformats.org/drawingml/2006/main">
            <a: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et les accès utiles.</a:t>
            </a:r>
          </a:p>
        </p:txBody>
      </p:sp>
      <p:sp>
        <p:nvSpPr>
          <p:cNvPr id="5" name="network">
            <a:extLst xmlns:a="http://schemas.openxmlformats.org/drawingml/2006/main">
              <a:ext uri="{FF2B5EF4-FFF2-40B4-BE49-F238E27FC236}">
                <a16:creationId xmlns:a16="http://schemas.microsoft.com/office/drawing/2014/main" id="{45C874C4-97E0-431A-ACCF-2947040C6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00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Votre réseau</a:t>
            </a:r>
          </a:p>
        </p:txBody>
      </p:sp>
      <p:sp>
        <p:nvSpPr>
          <p:cNvPr id="6" name="network-body">
            <a:extLst xmlns:a="http://schemas.openxmlformats.org/drawingml/2006/main">
              <a:ext uri="{FF2B5EF4-FFF2-40B4-BE49-F238E27FC236}">
                <a16:creationId xmlns:a16="http://schemas.microsoft.com/office/drawing/2014/main" id="{C1E857D4-A477-4FA5-8466-25490781B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5048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Vous validez le message</a:t>
            </a:r>
          </a:p>
          <a:p xmlns:a="http://schemas.openxmlformats.org/drawingml/2006/main">
            <a: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et le partagez.</a:t>
            </a:r>
          </a:p>
        </p:txBody>
      </p:sp>
      <p:sp>
        <p:nvSpPr>
          <p:cNvPr id="7" name="gr">
            <a:extLst xmlns:a="http://schemas.openxmlformats.org/drawingml/2006/main">
              <a:ext uri="{FF2B5EF4-FFF2-40B4-BE49-F238E27FC236}">
                <a16:creationId xmlns:a16="http://schemas.microsoft.com/office/drawing/2014/main" id="{110A2275-D368-400A-BE60-6266B30A8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81650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GR</a:t>
            </a:r>
          </a:p>
        </p:txBody>
      </p:sp>
      <p:sp>
        <p:nvSpPr>
          <p:cNvPr id="8" name="gr-body">
            <a:extLst xmlns:a="http://schemas.openxmlformats.org/drawingml/2006/main">
              <a:ext uri="{FF2B5EF4-FFF2-40B4-BE49-F238E27FC236}">
                <a16:creationId xmlns:a16="http://schemas.microsoft.com/office/drawing/2014/main" id="{2B7F99DE-3D78-43A2-99A9-07E882F71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5238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GR échange avec les intéressés</a:t>
            </a:r>
          </a:p>
          <a:p xmlns:a="http://schemas.openxmlformats.org/drawingml/2006/main">
            <a: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et accompagne leur choix.</a:t>
            </a:r>
          </a:p>
        </p:txBody>
      </p:sp>
    </p:spTree>
    <p:extLst>
      <p:ext uri="{BB962C8B-B14F-4D97-AF65-F5344CB8AC3E}">
        <p14:creationId xmlns:p14="http://schemas.microsoft.com/office/powerpoint/2010/main" val="32897498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926E2C-09CB-49C5-8BA9-496DCEC70E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9706ea11bf4b2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headline">
            <a:extLst xmlns:a="http://schemas.openxmlformats.org/drawingml/2006/main">
              <a:ext uri="{FF2B5EF4-FFF2-40B4-BE49-F238E27FC236}">
                <a16:creationId xmlns:a16="http://schemas.microsoft.com/office/drawing/2014/main" id="{BA387055-1F7C-441D-A2F5-0E9CBEB4A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5905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125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La confiance</a:t>
            </a:r>
          </a:p>
          <a:p xmlns:a="http://schemas.openxmlformats.org/drawingml/2006/main">
            <a: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125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de vos membres</a:t>
            </a:r>
          </a:p>
        </p:txBody>
      </p:sp>
      <p:sp>
        <p:nvSpPr>
          <p:cNvPr id="3" name="body1">
            <a:extLst xmlns:a="http://schemas.openxmlformats.org/drawingml/2006/main">
              <a:ext uri="{FF2B5EF4-FFF2-40B4-BE49-F238E27FC236}">
                <a16:creationId xmlns:a16="http://schemas.microsoft.com/office/drawing/2014/main" id="{18CD273F-19BA-4BAD-BB6B-CC43D7358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5524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Le Passeport reste facultatif.</a:t>
            </a:r>
          </a:p>
        </p:txBody>
      </p:sp>
      <p:sp>
        <p:nvSpPr>
          <p:cNvPr id="4" name="body2">
            <a:extLst xmlns:a="http://schemas.openxmlformats.org/drawingml/2006/main">
              <a:ext uri="{FF2B5EF4-FFF2-40B4-BE49-F238E27FC236}">
                <a16:creationId xmlns:a16="http://schemas.microsoft.com/office/drawing/2014/main" id="{194ECEF2-11FA-4CCA-ACA0-8D948D22B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29075"/>
            <a:ext cx="5524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Votre fichier de membres</a:t>
            </a:r>
          </a:p>
          <a:p xmlns:a="http://schemas.openxmlformats.org/drawingml/2006/main">
            <a: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reste chez vous.</a:t>
            </a:r>
          </a:p>
        </p:txBody>
      </p:sp>
      <p:sp>
        <p:nvSpPr>
          <p:cNvPr id="5" name="body3">
            <a:extLst xmlns:a="http://schemas.openxmlformats.org/drawingml/2006/main">
              <a:ext uri="{FF2B5EF4-FFF2-40B4-BE49-F238E27FC236}">
                <a16:creationId xmlns:a16="http://schemas.microsoft.com/office/drawing/2014/main" id="{2D32AE72-F50D-41FF-A340-6E06BF986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5524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GR échange avec les personnes</a:t>
            </a:r>
          </a:p>
          <a:p xmlns:a="http://schemas.openxmlformats.org/drawingml/2006/main">
            <a: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intéressées ou consentantes.</a:t>
            </a:r>
          </a:p>
        </p:txBody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106EC1DD-557D-49F0-AD84-79733ADB1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96025"/>
            <a:ext cx="552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Aucune sollicitation massive.</a:t>
            </a:r>
          </a:p>
        </p:txBody>
      </p:sp>
    </p:spTree>
    <p:extLst>
      <p:ext uri="{BB962C8B-B14F-4D97-AF65-F5344CB8AC3E}">
        <p14:creationId xmlns:p14="http://schemas.microsoft.com/office/powerpoint/2010/main" val="18395291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258405-83DC-4A6D-B9AC-7EEECAAB75C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158d57ca6748e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headline">
            <a:extLst xmlns:a="http://schemas.openxmlformats.org/drawingml/2006/main">
              <a:ext uri="{FF2B5EF4-FFF2-40B4-BE49-F238E27FC236}">
                <a16:creationId xmlns:a16="http://schemas.microsoft.com/office/drawing/2014/main" id="{A8167DA8-1312-474B-A802-3677F29B3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"/>
            <a:ext cx="58102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Une collaboration</a:t>
            </a:r>
          </a:p>
          <a:p xmlns:a="http://schemas.openxmlformats.org/drawingml/2006/main">
            <a: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réciproque</a:t>
            </a:r>
          </a:p>
        </p:txBody>
      </p:sp>
      <p:sp>
        <p:nvSpPr>
          <p:cNvPr id="3" name="body1">
            <a:extLst xmlns:a="http://schemas.openxmlformats.org/drawingml/2006/main">
              <a:ext uri="{FF2B5EF4-FFF2-40B4-BE49-F238E27FC236}">
                <a16:creationId xmlns:a16="http://schemas.microsoft.com/office/drawing/2014/main" id="{55C64051-A814-4D73-92D6-F25223E1B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86100"/>
            <a:ext cx="5048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Des actions de visibilité</a:t>
            </a:r>
          </a:p>
          <a:p xmlns:a="http://schemas.openxmlformats.org/drawingml/2006/main">
            <a: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convenues</a:t>
            </a:r>
          </a:p>
        </p:txBody>
      </p:sp>
      <p:sp>
        <p:nvSpPr>
          <p:cNvPr id="4" name="body2">
            <a:extLst xmlns:a="http://schemas.openxmlformats.org/drawingml/2006/main">
              <a:ext uri="{FF2B5EF4-FFF2-40B4-BE49-F238E27FC236}">
                <a16:creationId xmlns:a16="http://schemas.microsoft.com/office/drawing/2014/main" id="{29ECD74A-DA5B-475A-9463-BBF6826D1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81475"/>
            <a:ext cx="51435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Un interlocuteur GR identifié</a:t>
            </a:r>
          </a:p>
        </p:txBody>
      </p:sp>
      <p:sp>
        <p:nvSpPr>
          <p:cNvPr id="5" name="body3">
            <a:extLst xmlns:a="http://schemas.openxmlformats.org/drawingml/2006/main">
              <a:ext uri="{FF2B5EF4-FFF2-40B4-BE49-F238E27FC236}">
                <a16:creationId xmlns:a16="http://schemas.microsoft.com/office/drawing/2014/main" id="{A819E08E-F249-468E-B33D-D949A1190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5048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Un bilan des actions,</a:t>
            </a:r>
          </a:p>
          <a:p xmlns:a="http://schemas.openxmlformats.org/drawingml/2006/main">
            <a: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des usages et des parts</a:t>
            </a:r>
          </a:p>
        </p:txBody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2DFA6BC3-5963-4F83-AF44-F5C6D7D18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86475"/>
            <a:ext cx="5048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7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7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7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7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7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7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7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7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7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Des engagements écrits</a:t>
            </a:r>
          </a:p>
          <a:p xmlns:a="http://schemas.openxmlformats.org/drawingml/2006/main">
            <a:pPr>
              <a:buNone/>
              <a:defRPr sz="17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avant le lancement.</a:t>
            </a:r>
          </a:p>
        </p:txBody>
      </p:sp>
    </p:spTree>
    <p:extLst>
      <p:ext uri="{BB962C8B-B14F-4D97-AF65-F5344CB8AC3E}">
        <p14:creationId xmlns:p14="http://schemas.microsoft.com/office/powerpoint/2010/main" val="79563075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F47F94-90F1-40D2-9FC5-128E0C2EA2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cd048c240b484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57F7D0-CD95-4A31-8F79-AEEE066454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55b32649454e52"/>
          <a:stretch xmlns:a="http://schemas.openxmlformats.org/drawingml/2006/main"/>
        </p:blipFill>
        <p:spPr>
          <a:xfrm xmlns:a="http://schemas.openxmlformats.org/drawingml/2006/main">
            <a:off x="514350" y="285750"/>
            <a:ext cx="1143000" cy="1143000"/>
          </a:xfrm>
          <a:prstGeom xmlns:a="http://schemas.openxmlformats.org/drawingml/2006/main" prst="rect">
            <a:avLst/>
          </a:prstGeom>
        </p:spPr>
      </p:pic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EA00101A-527F-4DD2-A116-35C45AD8A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19275"/>
            <a:ext cx="6667500" cy="201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7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427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427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427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427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427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427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427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427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427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427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275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Votre communauté</a:t>
            </a:r>
          </a:p>
          <a:p xmlns:a="http://schemas.openxmlformats.org/drawingml/2006/main">
            <a:pPr>
              <a:buNone/>
              <a:defRPr sz="427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275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dans le Réseau</a:t>
            </a:r>
          </a:p>
          <a:p xmlns:a="http://schemas.openxmlformats.org/drawingml/2006/main">
            <a:pPr>
              <a:buNone/>
              <a:defRPr sz="427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275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des réseaux™</a:t>
            </a:r>
          </a:p>
        </p:txBody>
      </p:sp>
      <p:sp>
        <p:nvSpPr>
          <p:cNvPr id="4" name="question">
            <a:extLst xmlns:a="http://schemas.openxmlformats.org/drawingml/2006/main">
              <a:ext uri="{FF2B5EF4-FFF2-40B4-BE49-F238E27FC236}">
                <a16:creationId xmlns:a16="http://schemas.microsoft.com/office/drawing/2014/main" id="{C4DE08C0-C4F6-4007-B839-E28A3AE25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0050"/>
            <a:ext cx="6191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Quels liens seraient les plus utiles</a:t>
            </a:r>
          </a:p>
          <a:p xmlns:a="http://schemas.openxmlformats.org/drawingml/2006/main">
            <a: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à vos membres ?</a:t>
            </a:r>
          </a:p>
        </p:txBody>
      </p:sp>
      <p:sp>
        <p:nvSpPr>
          <p:cNvPr id="5" name="next">
            <a:extLst xmlns:a="http://schemas.openxmlformats.org/drawingml/2006/main">
              <a:ext uri="{FF2B5EF4-FFF2-40B4-BE49-F238E27FC236}">
                <a16:creationId xmlns:a16="http://schemas.microsoft.com/office/drawing/2014/main" id="{3E1E0CBC-7EC1-4F82-876B-591688AD6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64293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Rencontrez notre équipe</a:t>
            </a:r>
          </a:p>
          <a:p xmlns:a="http://schemas.openxmlformats.org/drawingml/2006/main">
            <a:pPr>
              <a:buNone/>
              <a:defRPr sz="21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du développement des affaires.</a:t>
            </a:r>
          </a:p>
        </p:txBody>
      </p:sp>
      <p:sp>
        <p:nvSpPr>
          <p:cNvPr id="6" name="contact">
            <a:extLst xmlns:a="http://schemas.openxmlformats.org/drawingml/2006/main">
              <a:ext uri="{FF2B5EF4-FFF2-40B4-BE49-F238E27FC236}">
                <a16:creationId xmlns:a16="http://schemas.microsoft.com/office/drawing/2014/main" id="{C0F54AB4-6C0E-4604-A2BD-5520C4632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57775"/>
            <a:ext cx="647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La prochaine étape :</a:t>
            </a:r>
          </a:p>
        </p:txBody>
      </p:sp>
      <p:sp>
        <p:nvSpPr>
          <p:cNvPr id="7" name="credits">
            <a:extLst xmlns:a="http://schemas.openxmlformats.org/drawingml/2006/main">
              <a:ext uri="{FF2B5EF4-FFF2-40B4-BE49-F238E27FC236}">
                <a16:creationId xmlns:a16="http://schemas.microsoft.com/office/drawing/2014/main" id="{43014838-1CD0-41A3-82D9-5F6109454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19875"/>
            <a:ext cx="1047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56F67"/>
                </a:solidFill>
                <a:latin typeface="Arial"/>
                <a:ea typeface="Arial"/>
                <a:cs typeface="Arial"/>
              </a:rPr>
              <a:t>Idée et conception : Éric Pichette et Olena Pichette</a:t>
            </a:r>
          </a:p>
        </p:txBody>
      </p:sp>
    </p:spTree>
    <p:extLst>
      <p:ext uri="{BB962C8B-B14F-4D97-AF65-F5344CB8AC3E}">
        <p14:creationId xmlns:p14="http://schemas.microsoft.com/office/powerpoint/2010/main" val="65922196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2026-11-01T18:54:07.5200000Z</dcterms:created>
  <dcterms:modified xsi:type="dcterms:W3CDTF">2026-11-01T18:54:07.5200000Z</dcterms:modified>
</coreProperties>
</file>