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6d1d2ab936e4a84" /><Relationship Type="http://schemas.openxmlformats.org/officeDocument/2006/relationships/extended-properties" Target="/docProps/app.xml" Id="R9dbb7aab62684ae8" /><Relationship Type="http://schemas.openxmlformats.org/officeDocument/2006/relationships/officeDocument" Target="/ppt/presentation.xml" Id="R62b33ea390a442a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1313edf300e4912"/>
  </p:sldMasterIdLst>
  <p:notesMasterIdLst>
    <p:notesMasterId xmlns:r="http://schemas.openxmlformats.org/officeDocument/2006/relationships" r:id="R4cdd388280094c11"/>
  </p:notesMasterIdLst>
  <p:sldIdLst>
    <p:sldId xmlns:r="http://schemas.openxmlformats.org/officeDocument/2006/relationships" id="256" r:id="Rc436a5c9ee9a4ae0"/>
    <p:sldId xmlns:r="http://schemas.openxmlformats.org/officeDocument/2006/relationships" id="257" r:id="Ra522270c3b074a10"/>
    <p:sldId xmlns:r="http://schemas.openxmlformats.org/officeDocument/2006/relationships" id="258" r:id="R25dcc62370a74681"/>
    <p:sldId xmlns:r="http://schemas.openxmlformats.org/officeDocument/2006/relationships" id="259" r:id="Rc1d5e63b7dfd4fa7"/>
    <p:sldId xmlns:r="http://schemas.openxmlformats.org/officeDocument/2006/relationships" id="260" r:id="Red22f9ec81e0483f"/>
    <p:sldId xmlns:r="http://schemas.openxmlformats.org/officeDocument/2006/relationships" id="261" r:id="R08cf17f333704e13"/>
    <p:sldId xmlns:r="http://schemas.openxmlformats.org/officeDocument/2006/relationships" id="262" r:id="R6bdf743ae02549c9"/>
    <p:sldId xmlns:r="http://schemas.openxmlformats.org/officeDocument/2006/relationships" id="263" r:id="Rf0b9d52a46d149a7"/>
    <p:sldId xmlns:r="http://schemas.openxmlformats.org/officeDocument/2006/relationships" id="264" r:id="R9f975d9394b94b9d"/>
    <p:sldId xmlns:r="http://schemas.openxmlformats.org/officeDocument/2006/relationships" id="265" r:id="R05aa74e3905a485f"/>
    <p:sldId xmlns:r="http://schemas.openxmlformats.org/officeDocument/2006/relationships" id="266" r:id="R174b89497f5344bb"/>
    <p:sldId xmlns:r="http://schemas.openxmlformats.org/officeDocument/2006/relationships" id="267" r:id="Rca1e40f14aba4088"/>
    <p:sldId xmlns:r="http://schemas.openxmlformats.org/officeDocument/2006/relationships" id="268" r:id="R041161a42f914eb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2759deefd641f0" /><Relationship Type="http://schemas.openxmlformats.org/officeDocument/2006/relationships/slideMaster" Target="/ppt/slideMasters/slideMaster1.xml" Id="R11313edf300e4912" /><Relationship Type="http://schemas.openxmlformats.org/officeDocument/2006/relationships/notesMaster" Target="/ppt/notesMasters/notesMaster1.xml" Id="R4cdd388280094c11" /><Relationship Type="http://schemas.openxmlformats.org/officeDocument/2006/relationships/presProps" Target="/ppt/presProps.xml" Id="R185666f41b0044bc" /><Relationship Type="http://schemas.openxmlformats.org/officeDocument/2006/relationships/tableStyles" Target="/ppt/tableStyles.xml" Id="R9832d2a9b1d94410" /><Relationship Type="http://schemas.openxmlformats.org/officeDocument/2006/relationships/slide" Target="/ppt/slides/slide1.xml" Id="Rc436a5c9ee9a4ae0" /><Relationship Type="http://schemas.openxmlformats.org/officeDocument/2006/relationships/slide" Target="/ppt/slides/slide2.xml" Id="Ra522270c3b074a10" /><Relationship Type="http://schemas.openxmlformats.org/officeDocument/2006/relationships/slide" Target="/ppt/slides/slide3.xml" Id="R25dcc62370a74681" /><Relationship Type="http://schemas.openxmlformats.org/officeDocument/2006/relationships/slide" Target="/ppt/slides/slide4.xml" Id="Rc1d5e63b7dfd4fa7" /><Relationship Type="http://schemas.openxmlformats.org/officeDocument/2006/relationships/slide" Target="/ppt/slides/slide5.xml" Id="Red22f9ec81e0483f" /><Relationship Type="http://schemas.openxmlformats.org/officeDocument/2006/relationships/slide" Target="/ppt/slides/slide6.xml" Id="R08cf17f333704e13" /><Relationship Type="http://schemas.openxmlformats.org/officeDocument/2006/relationships/slide" Target="/ppt/slides/slide7.xml" Id="R6bdf743ae02549c9" /><Relationship Type="http://schemas.openxmlformats.org/officeDocument/2006/relationships/slide" Target="/ppt/slides/slide8.xml" Id="Rf0b9d52a46d149a7" /><Relationship Type="http://schemas.openxmlformats.org/officeDocument/2006/relationships/slide" Target="/ppt/slides/slide9.xml" Id="R9f975d9394b94b9d" /><Relationship Type="http://schemas.openxmlformats.org/officeDocument/2006/relationships/slide" Target="/ppt/slides/slide10.xml" Id="R05aa74e3905a485f" /><Relationship Type="http://schemas.openxmlformats.org/officeDocument/2006/relationships/slide" Target="/ppt/slides/slide11.xml" Id="R174b89497f5344bb" /><Relationship Type="http://schemas.openxmlformats.org/officeDocument/2006/relationships/slide" Target="/ppt/slides/slide12.xml" Id="Rca1e40f14aba4088" /><Relationship Type="http://schemas.openxmlformats.org/officeDocument/2006/relationships/slide" Target="/ppt/slides/slide13.xml" Id="R041161a42f914eb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8f015466917496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67991463e854a49" /><Relationship Type="http://schemas.openxmlformats.org/officeDocument/2006/relationships/notesMaster" Target="/ppt/notesMasters/notesMaster1.xml" Id="R8c50c758bc8144d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01617499c5841f4" /><Relationship Type="http://schemas.openxmlformats.org/officeDocument/2006/relationships/notesMaster" Target="/ppt/notesMasters/notesMaster1.xml" Id="R57b33cd87023463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4915a6c2e14cdb" /><Relationship Type="http://schemas.openxmlformats.org/officeDocument/2006/relationships/notesMaster" Target="/ppt/notesMasters/notesMaster1.xml" Id="R95998d465d5e453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8cbec55d864e38" /><Relationship Type="http://schemas.openxmlformats.org/officeDocument/2006/relationships/notesMaster" Target="/ppt/notesMasters/notesMaster1.xml" Id="Re8ddb815633c4ab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e212796330a43ec" /><Relationship Type="http://schemas.openxmlformats.org/officeDocument/2006/relationships/notesMaster" Target="/ppt/notesMasters/notesMaster1.xml" Id="R6c161fd3ded5470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3db62aaf3f7415f" /><Relationship Type="http://schemas.openxmlformats.org/officeDocument/2006/relationships/notesMaster" Target="/ppt/notesMasters/notesMaster1.xml" Id="Rd004232b13744aa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2370a04af0242df" /><Relationship Type="http://schemas.openxmlformats.org/officeDocument/2006/relationships/notesMaster" Target="/ppt/notesMasters/notesMaster1.xml" Id="Rbef173aa83124dc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d36f63c065b4070" /><Relationship Type="http://schemas.openxmlformats.org/officeDocument/2006/relationships/notesMaster" Target="/ppt/notesMasters/notesMaster1.xml" Id="R37f96a9ef4e140b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a2b669cc2ad4532" /><Relationship Type="http://schemas.openxmlformats.org/officeDocument/2006/relationships/notesMaster" Target="/ppt/notesMasters/notesMaster1.xml" Id="R4cca155f6d99417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2dcac2090114bfc" /><Relationship Type="http://schemas.openxmlformats.org/officeDocument/2006/relationships/notesMaster" Target="/ppt/notesMasters/notesMaster1.xml" Id="R63a28b3e2f33418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6b0fc7354a84776" /><Relationship Type="http://schemas.openxmlformats.org/officeDocument/2006/relationships/notesMaster" Target="/ppt/notesMasters/notesMaster1.xml" Id="R6324858049434a4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35301fb178841a0" /><Relationship Type="http://schemas.openxmlformats.org/officeDocument/2006/relationships/notesMaster" Target="/ppt/notesMasters/notesMaster1.xml" Id="Rbf2db778613f4a2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243e539ea614e27" /><Relationship Type="http://schemas.openxmlformats.org/officeDocument/2006/relationships/notesMaster" Target="/ppt/notesMasters/notesMaster1.xml" Id="R47d1f886c0604ca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Official logo sources:</a:t>
            </a:r>
          </a:p>
          <a:p xmlns:a="http://schemas.openxmlformats.org/drawingml/2006/main">
            <a:r>
              <a:t>hedhofis — https://www.hedhofis.com/ — https://www.hedhofis.com/hubfs/GROW%20-%20Hedhofis/hedhofis-logo-black.svg</a:t>
            </a:r>
          </a:p>
          <a:p xmlns:a="http://schemas.openxmlformats.org/drawingml/2006/main">
            <a:r>
              <a:t>frenchfounders — https://www.frenchfounders.com/home — https://www.frenchfounders.com/img/logo_ff_large.mondrian.svg</a:t>
            </a:r>
          </a:p>
          <a:p xmlns:a="http://schemas.openxmlformats.org/drawingml/2006/main">
            <a:r>
              <a:t>ccmm — https://www.ccmm.ca/fr/ — https://www.ccmm.ca/~/media/Images/Homepage/Logos/CCMM_logo_FR.png</a:t>
            </a:r>
          </a:p>
          <a:p xmlns:a="http://schemas.openxmlformats.org/drawingml/2006/main">
            <a:r>
              <a:t>miami — https://www.miamichamber.com/ — https://www.miamichamber.com/hubfs/GMCC%20Horizontal-SM-2.png</a:t>
            </a:r>
          </a:p>
          <a:p xmlns:a="http://schemas.openxmlformats.org/drawingml/2006/main">
            <a:r>
              <a:t>wojo — https://www.wojo.com/fr-FR — https://www.wojo.com/_next/static/media/wojo-logo-full.693f5c6a.svg</a:t>
            </a:r>
          </a:p>
          <a:p xmlns:a="http://schemas.openxmlformats.org/drawingml/2006/main">
            <a:r>
              <a:t>rfaq — https://www.rfaq.ca/ — https://cdn.ca.yapla.com/company/CPYuOcftTLxWNKYl2XaD7pzI0/account/logo_rfaq_rgb-1707251229-1709587209.png</a:t>
            </a:r>
          </a:p>
          <a:p xmlns:a="http://schemas.openxmlformats.org/drawingml/2006/main">
            <a:r>
              <a:t>business-chicks — https://www.businesschicks.com/ — https://images.squarespace-cdn.com/content/v1/64fad11dfd75140c94b9e3e9/5cb18e1c-fecf-47fa-9f98-bc94774f2b7c/Business-Chicks-Logo_RGB-1536x1093.png</a:t>
            </a:r>
          </a:p>
          <a:p xmlns:a="http://schemas.openxmlformats.org/drawingml/2006/main">
            <a:r>
              <a:t>toronto — https://www.bot.com/membership — inline SVG in official header</a:t>
            </a:r>
          </a:p>
          <a:p xmlns:a="http://schemas.openxmlformats.org/drawingml/2006/main">
            <a:r>
              <a:t>bni — https://www.bni.com/country/canada/ — https://www.bni.com/wp-content/uploads/2024/09/BNI_logo.png</a:t>
            </a:r>
          </a:p>
          <a:p xmlns:a="http://schemas.openxmlformats.org/drawingml/2006/main">
            <a:r>
              <a:t>tony-elumelu-foundation — https://www.tonyelumelufoundation.org/ — https://www.tonyelumelufoundation.org/wp-content/uploads/2021/10/TEF_Logo_White_Bg.png</a:t>
            </a:r>
          </a:p>
          <a:p xmlns:a="http://schemas.openxmlformats.org/drawingml/2006/main">
            <a:r>
              <a:t>remax — https://pourquoiremax.com/contact/ — https://pourquoiremax.com/wp-content/uploads/2022/12/Logo-Remax.svg</a:t>
            </a:r>
          </a:p>
          <a:p xmlns:a="http://schemas.openxmlformats.org/drawingml/2006/main">
            <a:r>
              <a:t>exp — https://www.groupehorizon.com/ — https://static.wixstatic.com/media/022e06_5fe6e51286224ca69fe2f3b0e06c8197~mv2.png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4e9098033b41c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7d6a1d42ce407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5a3875fb549495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b08478b2c14aa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821e09e456452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2e217dc17f446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F999C2B-8BD3-4C89-BCED-4EE241E1BE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26269C2-E6FB-4EE4-8B03-330BDA70658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14286B2-8A81-46FA-9253-21A36B5EAD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37096CF-9038-4311-9EBC-D5CE8BB18F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A4BA470-DE93-4105-A8AC-A9E0BFAB0BA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EA5F3E4-FF20-41E2-811D-5145FD5C24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7D8A3AA-B9A9-4642-ABA1-99F4F5747F7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D59BFE2-527F-42FC-93F6-6CB878B9E7D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F08651-C8F9-4F33-830C-628A32A2E3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0DB7B6D-E1FA-4ED2-919D-5922AB1A184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0fd18ebdc694f9e" /><Relationship Type="http://schemas.openxmlformats.org/officeDocument/2006/relationships/slideLayout" Target="/ppt/slideLayouts/slideLayout1.xml" Id="R476cb507e6a24ca8" /><Relationship Type="http://schemas.openxmlformats.org/officeDocument/2006/relationships/slideLayout" Target="/ppt/slideLayouts/slideLayout2.xml" Id="Rff88a11f59cc458a" /><Relationship Type="http://schemas.openxmlformats.org/officeDocument/2006/relationships/slideLayout" Target="/ppt/slideLayouts/slideLayout3.xml" Id="R2d07cf1e7c964c7e" /><Relationship Type="http://schemas.openxmlformats.org/officeDocument/2006/relationships/slideLayout" Target="/ppt/slideLayouts/slideLayout4.xml" Id="R22beae1aef144689" /><Relationship Type="http://schemas.openxmlformats.org/officeDocument/2006/relationships/slideLayout" Target="/ppt/slideLayouts/slideLayout5.xml" Id="R9fa96c0fe6994b55" /><Relationship Type="http://schemas.openxmlformats.org/officeDocument/2006/relationships/slideLayout" Target="/ppt/slideLayouts/slideLayout6.xml" Id="Ra824b599c9a943e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76cb507e6a24ca8"/>
    <p:sldLayoutId xmlns:r="http://schemas.openxmlformats.org/officeDocument/2006/relationships" id="2147483650" r:id="Rff88a11f59cc458a"/>
    <p:sldLayoutId xmlns:r="http://schemas.openxmlformats.org/officeDocument/2006/relationships" id="2147483651" r:id="R2d07cf1e7c964c7e"/>
    <p:sldLayoutId xmlns:r="http://schemas.openxmlformats.org/officeDocument/2006/relationships" id="2147483652" r:id="R22beae1aef144689"/>
    <p:sldLayoutId xmlns:r="http://schemas.openxmlformats.org/officeDocument/2006/relationships" id="2147483653" r:id="R9fa96c0fe6994b55"/>
    <p:sldLayoutId xmlns:r="http://schemas.openxmlformats.org/officeDocument/2006/relationships" id="2147483654" r:id="Ra824b599c9a943e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31a3e37c3c4cbf" /><Relationship Type="http://schemas.openxmlformats.org/officeDocument/2006/relationships/image" Target="/ppt/media/image.jpeg" Id="R9358114e812746d0" /><Relationship Type="http://schemas.openxmlformats.org/officeDocument/2006/relationships/image" Target="/ppt/media/image.png" Id="R4482632294304df5" /><Relationship Type="http://schemas.openxmlformats.org/officeDocument/2006/relationships/notesSlide" Target="/ppt/notesSlides/notesSlide1.xml" Id="R03f440f9485a452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6531814c4549b7" /><Relationship Type="http://schemas.openxmlformats.org/officeDocument/2006/relationships/image" Target="/ppt/media/image2.jpeg" Id="Rb69843af40244e80" /><Relationship Type="http://schemas.openxmlformats.org/officeDocument/2006/relationships/notesSlide" Target="/ppt/notesSlides/notesSlide2.xml" Id="R97ef645de3744d9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1f43b595024c82" /><Relationship Type="http://schemas.openxmlformats.org/officeDocument/2006/relationships/image" Target="/ppt/media/image3.jpeg" Id="Ref72fca4d33442a4" /><Relationship Type="http://schemas.openxmlformats.org/officeDocument/2006/relationships/notesSlide" Target="/ppt/notesSlides/notesSlide3.xml" Id="R619bfe5d183543d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8185aaed0d4774" /><Relationship Type="http://schemas.openxmlformats.org/officeDocument/2006/relationships/image" Target="/ppt/media/image2.png" Id="Ra0484f55d5ff41da" /><Relationship Type="http://schemas.openxmlformats.org/officeDocument/2006/relationships/image" Target="/ppt/media/image3.png" Id="R1780233a986a4ed0" /><Relationship Type="http://schemas.openxmlformats.org/officeDocument/2006/relationships/image" Target="/ppt/media/image4.png" Id="Ra944e7c24ae9423e" /><Relationship Type="http://schemas.openxmlformats.org/officeDocument/2006/relationships/image" Target="/ppt/media/image5.png" Id="R9e56f51500af4ec9" /><Relationship Type="http://schemas.openxmlformats.org/officeDocument/2006/relationships/image" Target="/ppt/media/image6.png" Id="R5d086e66a843496f" /><Relationship Type="http://schemas.openxmlformats.org/officeDocument/2006/relationships/image" Target="/ppt/media/image7.png" Id="R820abb9457f54551" /><Relationship Type="http://schemas.openxmlformats.org/officeDocument/2006/relationships/image" Target="/ppt/media/image8.png" Id="R5cfc42c64d7c4ff1" /><Relationship Type="http://schemas.openxmlformats.org/officeDocument/2006/relationships/image" Target="/ppt/media/image9.png" Id="Rdb81582ec466482d" /><Relationship Type="http://schemas.openxmlformats.org/officeDocument/2006/relationships/image" Target="/ppt/media/image10.png" Id="R9a35a6bcba624472" /><Relationship Type="http://schemas.openxmlformats.org/officeDocument/2006/relationships/image" Target="/ppt/media/image11.png" Id="R97b9c283465d4cb7" /><Relationship Type="http://schemas.openxmlformats.org/officeDocument/2006/relationships/image" Target="/ppt/media/image12.png" Id="R18d12c55e4934d64" /><Relationship Type="http://schemas.openxmlformats.org/officeDocument/2006/relationships/image" Target="/ppt/media/image13.png" Id="R08c74dbf2da94984" /><Relationship Type="http://schemas.openxmlformats.org/officeDocument/2006/relationships/image" Target="/ppt/media/image14.png" Id="R42f3fd1444b94f91" /><Relationship Type="http://schemas.openxmlformats.org/officeDocument/2006/relationships/notesSlide" Target="/ppt/notesSlides/notesSlide4.xml" Id="R2dc0a376ce244e4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575d8b711d42b1" /><Relationship Type="http://schemas.openxmlformats.org/officeDocument/2006/relationships/image" Target="/ppt/media/image4.jpeg" Id="Rd98ee937a74d4aff" /><Relationship Type="http://schemas.openxmlformats.org/officeDocument/2006/relationships/notesSlide" Target="/ppt/notesSlides/notesSlide5.xml" Id="Re3c588bd744748f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26d0b8186f46d6" /><Relationship Type="http://schemas.openxmlformats.org/officeDocument/2006/relationships/image" Target="/ppt/media/image5.jpeg" Id="R1e047dadfda84e6a" /><Relationship Type="http://schemas.openxmlformats.org/officeDocument/2006/relationships/notesSlide" Target="/ppt/notesSlides/notesSlide6.xml" Id="R192ee399bbfa42c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1faffa1bc84255" /><Relationship Type="http://schemas.openxmlformats.org/officeDocument/2006/relationships/image" Target="/ppt/media/image6.jpeg" Id="R0e23d17a576042a2" /><Relationship Type="http://schemas.openxmlformats.org/officeDocument/2006/relationships/image" Target="/ppt/media/image7.jpeg" Id="Rafc2d6d8d1294397" /><Relationship Type="http://schemas.openxmlformats.org/officeDocument/2006/relationships/notesSlide" Target="/ppt/notesSlides/notesSlide7.xml" Id="Rc423c6128553467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5f19d7b85b45c0" /><Relationship Type="http://schemas.openxmlformats.org/officeDocument/2006/relationships/image" Target="/ppt/media/image8.jpeg" Id="R8c3a483a93a84917" /><Relationship Type="http://schemas.openxmlformats.org/officeDocument/2006/relationships/notesSlide" Target="/ppt/notesSlides/notesSlide8.xml" Id="R218d27d7418043d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42a7a229fb4631" /><Relationship Type="http://schemas.openxmlformats.org/officeDocument/2006/relationships/image" Target="/ppt/media/image9.jpeg" Id="R4aaee9bbacc94eae" /><Relationship Type="http://schemas.openxmlformats.org/officeDocument/2006/relationships/notesSlide" Target="/ppt/notesSlides/notesSlide9.xml" Id="R2ae98c725f344a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81dd4d9c274866" /><Relationship Type="http://schemas.openxmlformats.org/officeDocument/2006/relationships/image" Target="/ppt/media/image10.jpeg" Id="R1495d13bc4494eac" /><Relationship Type="http://schemas.openxmlformats.org/officeDocument/2006/relationships/notesSlide" Target="/ppt/notesSlides/notesSlide10.xml" Id="R948bf32282fc4b6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b144228ed043dd" /><Relationship Type="http://schemas.openxmlformats.org/officeDocument/2006/relationships/image" Target="/ppt/media/image11.jpeg" Id="R81e4918d26a0424b" /><Relationship Type="http://schemas.openxmlformats.org/officeDocument/2006/relationships/notesSlide" Target="/ppt/notesSlides/notesSlide11.xml" Id="Re60f1468e9394e0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f892af15d94e53" /><Relationship Type="http://schemas.openxmlformats.org/officeDocument/2006/relationships/image" Target="/ppt/media/image12.jpeg" Id="R4647175098254602" /><Relationship Type="http://schemas.openxmlformats.org/officeDocument/2006/relationships/notesSlide" Target="/ppt/notesSlides/notesSlide12.xml" Id="R70c0fc62c8934e1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6b2eb6af69419d" /><Relationship Type="http://schemas.openxmlformats.org/officeDocument/2006/relationships/image" Target="/ppt/media/image13.jpeg" Id="R9ff94d808cad4b4a" /><Relationship Type="http://schemas.openxmlformats.org/officeDocument/2006/relationships/image" Target="/ppt/media/image15.png" Id="Raca9bbdf91d44819" /><Relationship Type="http://schemas.openxmlformats.org/officeDocument/2006/relationships/notesSlide" Target="/ppt/notesSlides/notesSlide13.xml" Id="Re5b4b0d8f65d47e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4829BA-1EB0-4886-91D8-87A1A52DB1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58114e812746d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408E66-14B6-493E-883E-7E0A9BDFAE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82632294304df5"/>
          <a:stretch xmlns:a="http://schemas.openxmlformats.org/drawingml/2006/main"/>
        </p:blipFill>
        <p:spPr>
          <a:xfrm xmlns:a="http://schemas.openxmlformats.org/drawingml/2006/main">
            <a:off x="514350" y="381000"/>
            <a:ext cx="1238250" cy="1238250"/>
          </a:xfrm>
          <a:prstGeom xmlns:a="http://schemas.openxmlformats.org/drawingml/2006/main" prst="rect">
            <a:avLst/>
          </a:prstGeom>
        </p:spPr>
      </p:pic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9B4C59D2-EB5A-473F-95A7-CEC7E115F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619125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Your community</a:t>
            </a:r>
          </a:p>
          <a:p xmlns:a="http://schemas.openxmlformats.org/drawingml/2006/main">
            <a: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A world</a:t>
            </a:r>
          </a:p>
          <a:p xmlns:a="http://schemas.openxmlformats.org/drawingml/2006/main">
            <a:pPr>
              <a:buNone/>
              <a:defRPr sz="46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of connections</a:t>
            </a:r>
          </a:p>
        </p:txBody>
      </p:sp>
      <p:sp>
        <p:nvSpPr>
          <p:cNvPr id="4" name="subtitle">
            <a:extLst xmlns:a="http://schemas.openxmlformats.org/drawingml/2006/main">
              <a:ext uri="{FF2B5EF4-FFF2-40B4-BE49-F238E27FC236}">
                <a16:creationId xmlns:a16="http://schemas.microsoft.com/office/drawing/2014/main" id="{843E2B6C-BCD9-422F-BBE1-9F747A044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619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Atlas, the affiliated networks program</a:t>
            </a:r>
          </a:p>
        </p:txBody>
      </p:sp>
      <p:sp>
        <p:nvSpPr>
          <p:cNvPr id="5" name="market">
            <a:extLst xmlns:a="http://schemas.openxmlformats.org/drawingml/2006/main">
              <a:ext uri="{FF2B5EF4-FFF2-40B4-BE49-F238E27FC236}">
                <a16:creationId xmlns:a16="http://schemas.microsoft.com/office/drawing/2014/main" id="{793730D4-3249-477D-B5BB-C6FDFADBA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72150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North America · Europe · International</a:t>
            </a:r>
          </a:p>
        </p:txBody>
      </p:sp>
      <p:sp>
        <p:nvSpPr>
          <p:cNvPr id="6" name="date">
            <a:extLst xmlns:a="http://schemas.openxmlformats.org/drawingml/2006/main">
              <a:ext uri="{FF2B5EF4-FFF2-40B4-BE49-F238E27FC236}">
                <a16:creationId xmlns:a16="http://schemas.microsoft.com/office/drawing/2014/main" id="{B2741C25-0BEA-45B1-A909-EC4E87A7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34125"/>
            <a:ext cx="571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CFC8BC"/>
                </a:solidFill>
                <a:latin typeface="Arial"/>
                <a:ea typeface="Arial"/>
                <a:cs typeface="Arial"/>
              </a:rPr>
              <a:t>Version 2.3 · EN</a:t>
            </a:r>
          </a:p>
        </p:txBody>
      </p:sp>
    </p:spTree>
    <p:extLst>
      <p:ext uri="{BB962C8B-B14F-4D97-AF65-F5344CB8AC3E}">
        <p14:creationId xmlns:p14="http://schemas.microsoft.com/office/powerpoint/2010/main" val="12733083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8C9EBC-FD28-42E2-B40B-43EFAF64C7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9843af40244e8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4FD87907-9FD6-4EDF-9FD3-B74117252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4667250" cy="2047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Your network</a:t>
            </a:r>
          </a:p>
          <a:p xmlns:a="http://schemas.openxmlformats.org/drawingml/2006/main">
            <a: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keeps its</a:t>
            </a:r>
          </a:p>
          <a:p xmlns:a="http://schemas.openxmlformats.org/drawingml/2006/main">
            <a:pPr>
              <a:buNone/>
              <a:defRPr sz="42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identity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29DA0DD-EFD8-4912-9270-94003783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76600"/>
            <a:ext cx="4381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Your name. Your mission.</a:t>
            </a:r>
          </a:p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Your leadership.</a:t>
            </a:r>
          </a:p>
        </p:txBody>
      </p:sp>
      <p:sp>
        <p:nvSpPr>
          <p:cNvPr id="4" name="body2">
            <a:extLst xmlns:a="http://schemas.openxmlformats.org/drawingml/2006/main">
              <a:ext uri="{FF2B5EF4-FFF2-40B4-BE49-F238E27FC236}">
                <a16:creationId xmlns:a16="http://schemas.microsoft.com/office/drawing/2014/main" id="{585C204C-43A7-4E36-BD4E-3522F0FDC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You keep the relationship</a:t>
            </a:r>
          </a:p>
          <a:p xmlns:a="http://schemas.openxmlformats.org/drawingml/2006/main">
            <a: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with your members.</a:t>
            </a:r>
          </a:p>
        </p:txBody>
      </p:sp>
      <p:sp>
        <p:nvSpPr>
          <p:cNvPr id="5" name="takeaway">
            <a:extLst xmlns:a="http://schemas.openxmlformats.org/drawingml/2006/main">
              <a:ext uri="{FF2B5EF4-FFF2-40B4-BE49-F238E27FC236}">
                <a16:creationId xmlns:a16="http://schemas.microsoft.com/office/drawing/2014/main" id="{01BD9AA0-0FB3-4EA7-B37B-E12D70FC1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4572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Atlas connects communities</a:t>
            </a:r>
          </a:p>
          <a:p xmlns:a="http://schemas.openxmlformats.org/drawingml/2006/main">
            <a: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around GR International.</a:t>
            </a:r>
          </a:p>
        </p:txBody>
      </p:sp>
    </p:spTree>
    <p:extLst>
      <p:ext uri="{BB962C8B-B14F-4D97-AF65-F5344CB8AC3E}">
        <p14:creationId xmlns:p14="http://schemas.microsoft.com/office/powerpoint/2010/main" val="2367658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3F236B-B50F-4DA4-8207-17B816FBD4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72fca4d33442a4"/>
          <a:srcRect xmlns:a="http://schemas.openxmlformats.org/drawingml/2006/main" l="23423" t="0" r="234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5715000" y="0"/>
            <a:ext cx="6477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408965E5-4FE7-4B1F-9A0E-D7C09E25B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14375"/>
            <a:ext cx="495300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0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New connections</a:t>
            </a:r>
          </a:p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for your</a:t>
            </a:r>
          </a:p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members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9DE9D9D-48BA-45C7-830C-A1E3F786A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71825"/>
            <a:ext cx="500062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Connections with GR communities</a:t>
            </a:r>
          </a:p>
          <a:p xmlns:a="http://schemas.openxmlformats.org/drawingml/2006/main">
            <a: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in North America, Europe</a:t>
            </a:r>
          </a:p>
          <a:p xmlns:a="http://schemas.openxmlformats.org/drawingml/2006/main">
            <a: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and internationally.</a:t>
            </a:r>
          </a:p>
        </p:txBody>
      </p:sp>
      <p:sp>
        <p:nvSpPr>
          <p:cNvPr id="4" name="body2">
            <a:extLst xmlns:a="http://schemas.openxmlformats.org/drawingml/2006/main">
              <a:ext uri="{FF2B5EF4-FFF2-40B4-BE49-F238E27FC236}">
                <a16:creationId xmlns:a16="http://schemas.microsoft.com/office/drawing/2014/main" id="{478C1259-C8BA-4667-97DA-D13440E1D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5000625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Meetings shaped by</a:t>
            </a:r>
          </a:p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your members’ needs.</a:t>
            </a:r>
          </a:p>
        </p:txBody>
      </p:sp>
      <p:sp>
        <p:nvSpPr>
          <p:cNvPr id="5" name="takeaway">
            <a:extLst xmlns:a="http://schemas.openxmlformats.org/drawingml/2006/main">
              <a:ext uri="{FF2B5EF4-FFF2-40B4-BE49-F238E27FC236}">
                <a16:creationId xmlns:a16="http://schemas.microsoft.com/office/drawing/2014/main" id="{0DC81C68-3522-4C5F-AF52-058234556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43575"/>
            <a:ext cx="4762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An offering that complements</a:t>
            </a:r>
          </a:p>
          <a:p xmlns:a="http://schemas.openxmlformats.org/drawingml/2006/main">
            <a:pPr>
              <a:buNone/>
              <a:defRPr sz="19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your own.</a:t>
            </a:r>
          </a:p>
        </p:txBody>
      </p:sp>
    </p:spTree>
    <p:extLst>
      <p:ext uri="{BB962C8B-B14F-4D97-AF65-F5344CB8AC3E}">
        <p14:creationId xmlns:p14="http://schemas.microsoft.com/office/powerpoint/2010/main" val="1985122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title1">
            <a:extLst xmlns:a="http://schemas.openxmlformats.org/drawingml/2006/main">
              <a:ext uri="{FF2B5EF4-FFF2-40B4-BE49-F238E27FC236}">
                <a16:creationId xmlns:a16="http://schemas.microsoft.com/office/drawing/2014/main" id="{0E698229-5FE6-4750-A3A2-9ABE66FA7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Your community has a place</a:t>
            </a:r>
          </a:p>
        </p:txBody>
      </p:sp>
      <p:sp>
        <p:nvSpPr>
          <p:cNvPr id="2" name="title2">
            <a:extLst xmlns:a="http://schemas.openxmlformats.org/drawingml/2006/main">
              <a:ext uri="{FF2B5EF4-FFF2-40B4-BE49-F238E27FC236}">
                <a16:creationId xmlns:a16="http://schemas.microsoft.com/office/drawing/2014/main" id="{61DA535F-B972-4835-994C-9B3417444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81075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in the GR ecosystem</a:t>
            </a:r>
          </a:p>
        </p:txBody>
      </p:sp>
      <p:sp>
        <p:nvSpPr>
          <p:cNvPr id="3" name="cat-networks">
            <a:extLst xmlns:a="http://schemas.openxmlformats.org/drawingml/2006/main">
              <a:ext uri="{FF2B5EF4-FFF2-40B4-BE49-F238E27FC236}">
                <a16:creationId xmlns:a16="http://schemas.microsoft.com/office/drawing/2014/main" id="{F6C13EEE-9412-470E-8039-3DACEF514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9775"/>
            <a:ext cx="2667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95F"/>
                </a:solidFill>
                <a:latin typeface="Arial"/>
                <a:ea typeface="Arial"/>
                <a:cs typeface="Arial"/>
              </a:rPr>
              <a:t>BUSINESS NETWORKS</a:t>
            </a:r>
          </a:p>
        </p:txBody>
      </p:sp>
      <p:sp>
        <p:nvSpPr>
          <p:cNvPr id="4" name="cat-coworking">
            <a:extLst xmlns:a="http://schemas.openxmlformats.org/drawingml/2006/main">
              <a:ext uri="{FF2B5EF4-FFF2-40B4-BE49-F238E27FC236}">
                <a16:creationId xmlns:a16="http://schemas.microsoft.com/office/drawing/2014/main" id="{1DA4DA74-6712-4F59-9959-2485A3366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2009775"/>
            <a:ext cx="304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95F"/>
                </a:solidFill>
                <a:latin typeface="Arial"/>
                <a:ea typeface="Arial"/>
                <a:cs typeface="Arial"/>
              </a:rPr>
              <a:t>COWORKING</a:t>
            </a:r>
          </a:p>
        </p:txBody>
      </p:sp>
      <p:sp>
        <p:nvSpPr>
          <p:cNvPr id="5" name="cat-chambers">
            <a:extLst xmlns:a="http://schemas.openxmlformats.org/drawingml/2006/main">
              <a:ext uri="{FF2B5EF4-FFF2-40B4-BE49-F238E27FC236}">
                <a16:creationId xmlns:a16="http://schemas.microsoft.com/office/drawing/2014/main" id="{025E7D64-A9FA-4D68-B853-20CC5D106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009775"/>
            <a:ext cx="4286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95F"/>
                </a:solidFill>
                <a:latin typeface="Arial"/>
                <a:ea typeface="Arial"/>
                <a:cs typeface="Arial"/>
              </a:rPr>
              <a:t>CHAMBERS OF COMMERCE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736FCF-F308-4A81-BA90-ADB05485BB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484f55d5ff41da"/>
          <a:stretch xmlns:a="http://schemas.openxmlformats.org/drawingml/2006/main"/>
        </p:blipFill>
        <p:spPr>
          <a:xfrm xmlns:a="http://schemas.openxmlformats.org/drawingml/2006/main">
            <a:off x="619125" y="2419707"/>
            <a:ext cx="1952625" cy="751761"/>
          </a:xfrm>
          <a:prstGeom xmlns:a="http://schemas.openxmlformats.org/drawingml/2006/main" prst="rect">
            <a:avLst/>
          </a:prstGeom>
        </p:spPr>
      </p:pic>
      <p:sp>
        <p:nvSpPr>
          <p:cNvPr id="7" name="frenchfounders-ground">
            <a:extLst xmlns:a="http://schemas.openxmlformats.org/drawingml/2006/main">
              <a:ext uri="{FF2B5EF4-FFF2-40B4-BE49-F238E27FC236}">
                <a16:creationId xmlns:a16="http://schemas.microsoft.com/office/drawing/2014/main" id="{037CA262-C120-47DB-98F0-86ED3A6E2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2171700" cy="6762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863C22-E483-4DAB-89CE-9EC0A4566E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80233a986a4ed0"/>
          <a:stretch xmlns:a="http://schemas.openxmlformats.org/drawingml/2006/main"/>
        </p:blipFill>
        <p:spPr>
          <a:xfrm xmlns:a="http://schemas.openxmlformats.org/drawingml/2006/main">
            <a:off x="765274" y="3524250"/>
            <a:ext cx="1860352" cy="476250"/>
          </a:xfrm>
          <a:prstGeom xmlns:a="http://schemas.openxmlformats.org/drawingml/2006/main" prst="rect">
            <a:avLst/>
          </a:prstGeom>
        </p:spPr>
      </p:pic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B096CA-3D5B-4B73-ABDF-4EB0B6FAFC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44e7c24ae9423e"/>
          <a:stretch xmlns:a="http://schemas.openxmlformats.org/drawingml/2006/main"/>
        </p:blipFill>
        <p:spPr>
          <a:xfrm xmlns:a="http://schemas.openxmlformats.org/drawingml/2006/main">
            <a:off x="3514725" y="2457450"/>
            <a:ext cx="2857500" cy="428625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0D85A8-BD13-4599-AB83-A2E317D3EB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56f51500af4ec9"/>
          <a:stretch xmlns:a="http://schemas.openxmlformats.org/drawingml/2006/main"/>
        </p:blipFill>
        <p:spPr>
          <a:xfrm xmlns:a="http://schemas.openxmlformats.org/drawingml/2006/main">
            <a:off x="3845895" y="3333750"/>
            <a:ext cx="2223735" cy="571500"/>
          </a:xfrm>
          <a:prstGeom xmlns:a="http://schemas.openxmlformats.org/drawingml/2006/main" prst="rect">
            <a:avLst/>
          </a:prstGeom>
        </p:spPr>
      </p:pic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80DE63-8EF5-4F6C-998D-2ABAD80D1B1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086e66a843496f"/>
          <a:stretch xmlns:a="http://schemas.openxmlformats.org/drawingml/2006/main"/>
        </p:blipFill>
        <p:spPr>
          <a:xfrm xmlns:a="http://schemas.openxmlformats.org/drawingml/2006/main">
            <a:off x="7309676" y="2466975"/>
            <a:ext cx="2363724" cy="419100"/>
          </a:xfrm>
          <a:prstGeom xmlns:a="http://schemas.openxmlformats.org/drawingml/2006/main" prst="rect">
            <a:avLst/>
          </a:prstGeom>
        </p:spPr>
      </p:pic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18B7B3-0C49-4708-8402-11E0523CC2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0abb9457f54551"/>
          <a:stretch xmlns:a="http://schemas.openxmlformats.org/drawingml/2006/main"/>
        </p:blipFill>
        <p:spPr>
          <a:xfrm xmlns:a="http://schemas.openxmlformats.org/drawingml/2006/main">
            <a:off x="9944100" y="2403458"/>
            <a:ext cx="1628775" cy="565185"/>
          </a:xfrm>
          <a:prstGeom xmlns:a="http://schemas.openxmlformats.org/drawingml/2006/main" prst="rect">
            <a:avLst/>
          </a:prstGeom>
        </p:spPr>
      </p:pic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D61D54-7F7D-4B7D-80D7-630BB29C02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fc42c64d7c4ff1"/>
          <a:stretch xmlns:a="http://schemas.openxmlformats.org/drawingml/2006/main"/>
        </p:blipFill>
        <p:spPr>
          <a:xfrm xmlns:a="http://schemas.openxmlformats.org/drawingml/2006/main">
            <a:off x="7726193" y="3286125"/>
            <a:ext cx="3540463" cy="866775"/>
          </a:xfrm>
          <a:prstGeom xmlns:a="http://schemas.openxmlformats.org/drawingml/2006/main" prst="rect">
            <a:avLst/>
          </a:prstGeom>
        </p:spPr>
      </p:pic>
      <p:sp>
        <p:nvSpPr>
          <p:cNvPr id="14" name="cat-communities">
            <a:extLst xmlns:a="http://schemas.openxmlformats.org/drawingml/2006/main">
              <a:ext uri="{FF2B5EF4-FFF2-40B4-BE49-F238E27FC236}">
                <a16:creationId xmlns:a16="http://schemas.microsoft.com/office/drawing/2014/main" id="{5F4F041D-1656-412C-9C65-D18025E3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3810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95F"/>
                </a:solidFill>
                <a:latin typeface="Arial"/>
                <a:ea typeface="Arial"/>
                <a:cs typeface="Arial"/>
              </a:rPr>
              <a:t>ENTREPRENEUR COMMUNITIES</a:t>
            </a:r>
          </a:p>
        </p:txBody>
      </p:sp>
      <p:sp>
        <p:nvSpPr>
          <p:cNvPr id="15" name="cat-professional">
            <a:extLst xmlns:a="http://schemas.openxmlformats.org/drawingml/2006/main">
              <a:ext uri="{FF2B5EF4-FFF2-40B4-BE49-F238E27FC236}">
                <a16:creationId xmlns:a16="http://schemas.microsoft.com/office/drawing/2014/main" id="{B6E5FFBD-4193-4356-BE13-355E60CF2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400550"/>
            <a:ext cx="4000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95F"/>
                </a:solidFill>
                <a:latin typeface="Arial"/>
                <a:ea typeface="Arial"/>
                <a:cs typeface="Arial"/>
              </a:rPr>
              <a:t>PROFESSIONALS AND AGENCIES</a:t>
            </a:r>
          </a:p>
        </p:txBody>
      </p:sp>
      <p:sp>
        <p:nvSpPr>
          <p:cNvPr id="16" name="cat-nonprofit">
            <a:extLst xmlns:a="http://schemas.openxmlformats.org/drawingml/2006/main">
              <a:ext uri="{FF2B5EF4-FFF2-40B4-BE49-F238E27FC236}">
                <a16:creationId xmlns:a16="http://schemas.microsoft.com/office/drawing/2014/main" id="{C7EC07DC-337B-4329-B8A3-AC39B47A6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4400550"/>
            <a:ext cx="2286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1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95F"/>
                </a:solidFill>
                <a:latin typeface="Arial"/>
                <a:ea typeface="Arial"/>
                <a:cs typeface="Arial"/>
              </a:rPr>
              <a:t>NONPROFITS &amp; SUPPORT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045382-8497-4FD2-A075-BD7A67EA4C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81582ec466482d"/>
          <a:stretch xmlns:a="http://schemas.openxmlformats.org/drawingml/2006/main"/>
        </p:blipFill>
        <p:spPr>
          <a:xfrm xmlns:a="http://schemas.openxmlformats.org/drawingml/2006/main">
            <a:off x="609600" y="4725274"/>
            <a:ext cx="1657350" cy="1179351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3A18D0-0C90-49F4-9A49-C205003FD6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35a6bcba624472"/>
          <a:stretch xmlns:a="http://schemas.openxmlformats.org/drawingml/2006/main"/>
        </p:blipFill>
        <p:spPr>
          <a:xfrm xmlns:a="http://schemas.openxmlformats.org/drawingml/2006/main">
            <a:off x="2476500" y="4763262"/>
            <a:ext cx="1724025" cy="1103376"/>
          </a:xfrm>
          <a:prstGeom xmlns:a="http://schemas.openxmlformats.org/drawingml/2006/main" prst="rect">
            <a:avLst/>
          </a:prstGeom>
        </p:spPr>
      </p:pic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8457F5-F470-4883-889D-64574E7F14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b9c283465d4cb7"/>
          <a:stretch xmlns:a="http://schemas.openxmlformats.org/drawingml/2006/main"/>
        </p:blipFill>
        <p:spPr>
          <a:xfrm xmlns:a="http://schemas.openxmlformats.org/drawingml/2006/main">
            <a:off x="4695825" y="4962663"/>
            <a:ext cx="2162175" cy="590274"/>
          </a:xfrm>
          <a:prstGeom xmlns:a="http://schemas.openxmlformats.org/drawingml/2006/main" prst="rect">
            <a:avLst/>
          </a:prstGeom>
        </p:spPr>
      </p:pic>
      <p:sp>
        <p:nvSpPr>
          <p:cNvPr id="20" name="exp-ground">
            <a:extLst xmlns:a="http://schemas.openxmlformats.org/drawingml/2006/main">
              <a:ext uri="{FF2B5EF4-FFF2-40B4-BE49-F238E27FC236}">
                <a16:creationId xmlns:a16="http://schemas.microsoft.com/office/drawing/2014/main" id="{99A94419-34DF-4E2E-8452-883947413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05650" y="4724400"/>
            <a:ext cx="1676400" cy="1171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B15288-4DF6-4F07-BE1A-8BDF196AB8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d12c55e4934d64"/>
          <a:stretch xmlns:a="http://schemas.openxmlformats.org/drawingml/2006/main"/>
        </p:blipFill>
        <p:spPr>
          <a:xfrm xmlns:a="http://schemas.openxmlformats.org/drawingml/2006/main">
            <a:off x="7241513" y="4857750"/>
            <a:ext cx="1404674" cy="895350"/>
          </a:xfrm>
          <a:prstGeom xmlns:a="http://schemas.openxmlformats.org/drawingml/2006/main" prst="rect">
            <a:avLst/>
          </a:prstGeom>
        </p:spPr>
      </p:pic>
      <p:sp>
        <p:nvSpPr>
          <p:cNvPr id="22" name="tef-ground">
            <a:extLst xmlns:a="http://schemas.openxmlformats.org/drawingml/2006/main">
              <a:ext uri="{FF2B5EF4-FFF2-40B4-BE49-F238E27FC236}">
                <a16:creationId xmlns:a16="http://schemas.microsoft.com/office/drawing/2014/main" id="{FF90E847-3089-48F2-A5EE-1E770DACE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4800600"/>
            <a:ext cx="222885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020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E811C6-355C-419B-A90E-59829CC7EF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c74dbf2da94984"/>
          <a:stretch xmlns:a="http://schemas.openxmlformats.org/drawingml/2006/main"/>
        </p:blipFill>
        <p:spPr>
          <a:xfrm xmlns:a="http://schemas.openxmlformats.org/drawingml/2006/main">
            <a:off x="9496425" y="5059801"/>
            <a:ext cx="1943100" cy="395999"/>
          </a:xfrm>
          <a:prstGeom xmlns:a="http://schemas.openxmlformats.org/drawingml/2006/main" prst="rect">
            <a:avLst/>
          </a:prstGeom>
        </p:spPr>
      </p:pic>
      <p:sp>
        <p:nvSpPr>
          <p:cNvPr id="24" name="notice">
            <a:extLst xmlns:a="http://schemas.openxmlformats.org/drawingml/2006/main">
              <a:ext uri="{FF2B5EF4-FFF2-40B4-BE49-F238E27FC236}">
                <a16:creationId xmlns:a16="http://schemas.microsoft.com/office/drawing/2014/main" id="{B10956A6-E409-4D80-AF1F-6F0504DDA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9825"/>
            <a:ext cx="109728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73695F"/>
                </a:solidFill>
                <a:latin typeface="Arial"/>
                <a:ea typeface="Arial"/>
                <a:cs typeface="Arial"/>
              </a:rPr>
              <a:t>Examples of communities we aim to reach. Discussions are underway with some organisations.</a:t>
            </a:r>
          </a:p>
          <a:p xmlns:a="http://schemas.openxmlformats.org/drawingml/2006/main">
            <a:pPr>
              <a:buNone/>
              <a:defRPr sz="1275" b="0">
                <a:solidFill>
                  <a:srgbClr val="73695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73695F"/>
                </a:solidFill>
                <a:latin typeface="Arial"/>
                <a:ea typeface="Arial"/>
                <a:cs typeface="Arial"/>
              </a:rPr>
              <a:t>Their presence on this slide does not confirm any affiliation with GR.</a:t>
            </a:r>
          </a:p>
        </p:txBody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8B9189-81BF-450D-B5D5-92C8096E40D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f3fd1444b94f91"/>
          <a:stretch xmlns:a="http://schemas.openxmlformats.org/drawingml/2006/main"/>
        </p:blipFill>
        <p:spPr>
          <a:xfrm xmlns:a="http://schemas.openxmlformats.org/drawingml/2006/main">
            <a:off x="9686925" y="283779"/>
            <a:ext cx="1857375" cy="1423167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9340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AE18CA-DE14-4D2E-A3A3-EDDAB416A0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8ee937a74d4af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793F0ED5-70DB-4A92-A3A8-8F7F1BA5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5800"/>
            <a:ext cx="6000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Network affiliation,</a:t>
            </a:r>
          </a:p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individual choice</a:t>
            </a:r>
          </a:p>
        </p:txBody>
      </p:sp>
      <p:sp>
        <p:nvSpPr>
          <p:cNvPr id="3" name="org">
            <a:extLst xmlns:a="http://schemas.openxmlformats.org/drawingml/2006/main">
              <a:ext uri="{FF2B5EF4-FFF2-40B4-BE49-F238E27FC236}">
                <a16:creationId xmlns:a16="http://schemas.microsoft.com/office/drawing/2014/main" id="{94A19CED-4C99-4E93-BE63-15D5086C1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62225"/>
            <a:ext cx="50958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Your organisation</a:t>
            </a:r>
          </a:p>
        </p:txBody>
      </p:sp>
      <p:sp>
        <p:nvSpPr>
          <p:cNvPr id="4" name="org-body">
            <a:extLst xmlns:a="http://schemas.openxmlformats.org/drawingml/2006/main">
              <a:ext uri="{FF2B5EF4-FFF2-40B4-BE49-F238E27FC236}">
                <a16:creationId xmlns:a16="http://schemas.microsoft.com/office/drawing/2014/main" id="{44DEB9FA-F23D-4384-A292-1BE07F775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5143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Silver Partner status or higher.</a:t>
            </a:r>
          </a:p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It joins the Atlas program.</a:t>
            </a:r>
          </a:p>
        </p:txBody>
      </p:sp>
      <p:sp>
        <p:nvSpPr>
          <p:cNvPr id="5" name="member">
            <a:extLst xmlns:a="http://schemas.openxmlformats.org/drawingml/2006/main">
              <a:ext uri="{FF2B5EF4-FFF2-40B4-BE49-F238E27FC236}">
                <a16:creationId xmlns:a16="http://schemas.microsoft.com/office/drawing/2014/main" id="{9A3E90C1-E8CE-4047-93DE-427DC410B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4815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Each interested member</a:t>
            </a:r>
          </a:p>
        </p:txBody>
      </p:sp>
      <p:sp>
        <p:nvSpPr>
          <p:cNvPr id="6" name="member-body">
            <a:extLst xmlns:a="http://schemas.openxmlformats.org/drawingml/2006/main">
              <a:ext uri="{FF2B5EF4-FFF2-40B4-BE49-F238E27FC236}">
                <a16:creationId xmlns:a16="http://schemas.microsoft.com/office/drawing/2014/main" id="{03CB5DD0-CD77-47A2-9C03-0F5FB407E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43450"/>
            <a:ext cx="5238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GR Passport or Signature.</a:t>
            </a:r>
          </a:p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Their choice, with no obligation.</a:t>
            </a:r>
          </a:p>
        </p:txBody>
      </p:sp>
      <p:sp>
        <p:nvSpPr>
          <p:cNvPr id="7" name="takeaway">
            <a:extLst xmlns:a="http://schemas.openxmlformats.org/drawingml/2006/main">
              <a:ext uri="{FF2B5EF4-FFF2-40B4-BE49-F238E27FC236}">
                <a16:creationId xmlns:a16="http://schemas.microsoft.com/office/drawing/2014/main" id="{27246F0E-EC08-4F57-A086-35B24ECE5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67425"/>
            <a:ext cx="523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Passports are separate from the network’s affiliation.</a:t>
            </a:r>
          </a:p>
        </p:txBody>
      </p:sp>
    </p:spTree>
    <p:extLst>
      <p:ext uri="{BB962C8B-B14F-4D97-AF65-F5344CB8AC3E}">
        <p14:creationId xmlns:p14="http://schemas.microsoft.com/office/powerpoint/2010/main" val="7012094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58624B-067C-4C16-97D0-7ED340EAA6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047dadfda84e6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8795089F-A0A4-49CA-88D9-3A84E7B0A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5905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Silver Partner</a:t>
            </a:r>
          </a:p>
        </p:txBody>
      </p:sp>
      <p:sp>
        <p:nvSpPr>
          <p:cNvPr id="3" name="ca-label">
            <a:extLst xmlns:a="http://schemas.openxmlformats.org/drawingml/2006/main">
              <a:ext uri="{FF2B5EF4-FFF2-40B4-BE49-F238E27FC236}">
                <a16:creationId xmlns:a16="http://schemas.microsoft.com/office/drawing/2014/main" id="{D9D268E5-0103-48BD-8EF7-464AE682A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62125"/>
            <a:ext cx="561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756F67"/>
                </a:solidFill>
                <a:latin typeface="Arial"/>
                <a:ea typeface="Arial"/>
                <a:cs typeface="Arial"/>
              </a:rPr>
              <a:t>NORTH AMERICA</a:t>
            </a:r>
          </a:p>
        </p:txBody>
      </p:sp>
      <p:sp>
        <p:nvSpPr>
          <p:cNvPr id="4" name="ca-price">
            <a:extLst xmlns:a="http://schemas.openxmlformats.org/drawingml/2006/main">
              <a:ext uri="{FF2B5EF4-FFF2-40B4-BE49-F238E27FC236}">
                <a16:creationId xmlns:a16="http://schemas.microsoft.com/office/drawing/2014/main" id="{CF70F5AD-EB11-455B-B654-AEC3BF739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5715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7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CAD 2,499</a:t>
            </a:r>
          </a:p>
        </p:txBody>
      </p:sp>
      <p:sp>
        <p:nvSpPr>
          <p:cNvPr id="5" name="eu-label">
            <a:extLst xmlns:a="http://schemas.openxmlformats.org/drawingml/2006/main">
              <a:ext uri="{FF2B5EF4-FFF2-40B4-BE49-F238E27FC236}">
                <a16:creationId xmlns:a16="http://schemas.microsoft.com/office/drawing/2014/main" id="{0EEE69C7-0789-4B92-A86A-5E553FF43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5619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756F67"/>
                </a:solidFill>
                <a:latin typeface="Arial"/>
                <a:ea typeface="Arial"/>
                <a:cs typeface="Arial"/>
              </a:rPr>
              <a:t>EUROPE</a:t>
            </a:r>
          </a:p>
        </p:txBody>
      </p:sp>
      <p:sp>
        <p:nvSpPr>
          <p:cNvPr id="6" name="eu-price">
            <a:extLst xmlns:a="http://schemas.openxmlformats.org/drawingml/2006/main">
              <a:ext uri="{FF2B5EF4-FFF2-40B4-BE49-F238E27FC236}">
                <a16:creationId xmlns:a16="http://schemas.microsoft.com/office/drawing/2014/main" id="{5F943847-50B4-4E62-A3CF-094EE3086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619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3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7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€1,499</a:t>
            </a:r>
          </a:p>
        </p:txBody>
      </p:sp>
      <p:sp>
        <p:nvSpPr>
          <p:cNvPr id="7" name="annual">
            <a:extLst xmlns:a="http://schemas.openxmlformats.org/drawingml/2006/main">
              <a:ext uri="{FF2B5EF4-FFF2-40B4-BE49-F238E27FC236}">
                <a16:creationId xmlns:a16="http://schemas.microsoft.com/office/drawing/2014/main" id="{38E2D332-6F77-4523-A0E5-8BACE03AC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219450"/>
            <a:ext cx="171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per year</a:t>
            </a:r>
          </a:p>
        </p:txBody>
      </p:sp>
      <p:sp>
        <p:nvSpPr>
          <p:cNvPr id="8" name="ca-annual">
            <a:extLst xmlns:a="http://schemas.openxmlformats.org/drawingml/2006/main">
              <a:ext uri="{FF2B5EF4-FFF2-40B4-BE49-F238E27FC236}">
                <a16:creationId xmlns:a16="http://schemas.microsoft.com/office/drawing/2014/main" id="{074B2B46-E0D3-4029-8C90-C5C40ABFD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190750"/>
            <a:ext cx="1714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per year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1BDED1BB-D5E3-4D7C-A772-4FA50A0E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0"/>
            <a:ext cx="5619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Partner status for your organisation</a:t>
            </a:r>
          </a:p>
          <a:p xmlns:a="http://schemas.openxmlformats.org/drawingml/2006/main">
            <a:pPr>
              <a:buNone/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Visibility in agreed materials</a:t>
            </a:r>
          </a:p>
          <a:p xmlns:a="http://schemas.openxmlformats.org/drawingml/2006/main">
            <a:pPr>
              <a:buNone/>
              <a:defRPr sz="18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Access based on the local offering</a:t>
            </a:r>
          </a:p>
        </p:txBody>
      </p:sp>
      <p:sp>
        <p:nvSpPr>
          <p:cNvPr id="10" name="condition">
            <a:extLst xmlns:a="http://schemas.openxmlformats.org/drawingml/2006/main">
              <a:ext uri="{FF2B5EF4-FFF2-40B4-BE49-F238E27FC236}">
                <a16:creationId xmlns:a16="http://schemas.microsoft.com/office/drawing/2014/main" id="{593D2640-8314-4243-8EBD-E8457ECC5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48400"/>
            <a:ext cx="581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12 months, excluding taxes. Passports cost extra.</a:t>
            </a:r>
          </a:p>
        </p:txBody>
      </p:sp>
      <p:sp>
        <p:nvSpPr>
          <p:cNvPr id="12" name="intl-label">
            <a:extLst xmlns:a="http://schemas.openxmlformats.org/drawingml/2006/main">
              <a:ext uri="{FF2B5EF4-FFF2-40B4-BE49-F238E27FC236}">
                <a16:creationId xmlns:a16="http://schemas.microsoft.com/office/drawing/2014/main" id="{B87D6021-2210-457B-A17F-487E0C9D3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38575"/>
            <a:ext cx="561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425" b="1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756F67"/>
                </a:solidFill>
                <a:latin typeface="Arial"/>
                <a:ea typeface="Arial"/>
                <a:cs typeface="Arial"/>
              </a:rPr>
              <a:t>INTERNATIONAL</a:t>
            </a:r>
          </a:p>
        </p:txBody>
      </p:sp>
      <p:sp>
        <p:nvSpPr>
          <p:cNvPr id="13" name="intl-price">
            <a:extLst xmlns:a="http://schemas.openxmlformats.org/drawingml/2006/main">
              <a:ext uri="{FF2B5EF4-FFF2-40B4-BE49-F238E27FC236}">
                <a16:creationId xmlns:a16="http://schemas.microsoft.com/office/drawing/2014/main" id="{64957F7A-8784-47A6-B9E9-C37D3247F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5905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77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From USD 249 / year</a:t>
            </a:r>
          </a:p>
        </p:txBody>
      </p:sp>
    </p:spTree>
    <p:extLst>
      <p:ext uri="{BB962C8B-B14F-4D97-AF65-F5344CB8AC3E}">
        <p14:creationId xmlns:p14="http://schemas.microsoft.com/office/powerpoint/2010/main" val="2170041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E63736-5C5E-4010-9473-E369061A56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23d17a576042a2"/>
          <a:stretch xmlns:a="http://schemas.openxmlformats.org/drawingml/2006/main"/>
        </p:blipFill>
        <p:spPr>
          <a:xfrm xmlns:a="http://schemas.openxmlformats.org/drawingml/2006/main" flipH="0" flipV="0">
            <a:off x="609600" y="1619250"/>
            <a:ext cx="2857500" cy="3810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2BEEF2-CC9F-4875-A92F-CB5ABA84FF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c2d6d8d1294397"/>
          <a:stretch xmlns:a="http://schemas.openxmlformats.org/drawingml/2006/main"/>
        </p:blipFill>
        <p:spPr>
          <a:xfrm xmlns:a="http://schemas.openxmlformats.org/drawingml/2006/main" flipH="0" flipV="0">
            <a:off x="6381750" y="1619250"/>
            <a:ext cx="2857500" cy="3810000"/>
          </a:xfrm>
          <a:prstGeom xmlns:a="http://schemas.openxmlformats.org/drawingml/2006/main" prst="rect">
            <a:avLst/>
          </a:prstGeom>
        </p:spPr>
      </p:pic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C213870D-EDEA-4EED-9C1C-E48BBA693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"/>
            <a:ext cx="1104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Two Passports, a personal choice</a:t>
            </a:r>
          </a:p>
        </p:txBody>
      </p:sp>
      <p:sp>
        <p:nvSpPr>
          <p:cNvPr id="4" name="gr-head">
            <a:extLst xmlns:a="http://schemas.openxmlformats.org/drawingml/2006/main">
              <a:ext uri="{FF2B5EF4-FFF2-40B4-BE49-F238E27FC236}">
                <a16:creationId xmlns:a16="http://schemas.microsoft.com/office/drawing/2014/main" id="{9DB2B6DC-34BF-4AB9-8FA8-ED0154049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1666875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GR PASSPORT</a:t>
            </a:r>
          </a:p>
        </p:txBody>
      </p:sp>
      <p:sp>
        <p:nvSpPr>
          <p:cNvPr id="5" name="sig-head">
            <a:extLst xmlns:a="http://schemas.openxmlformats.org/drawingml/2006/main">
              <a:ext uri="{FF2B5EF4-FFF2-40B4-BE49-F238E27FC236}">
                <a16:creationId xmlns:a16="http://schemas.microsoft.com/office/drawing/2014/main" id="{97884779-9C8B-44FF-9454-A2934120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1666875"/>
            <a:ext cx="23050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857124"/>
                </a:solidFill>
                <a:latin typeface="Arial"/>
                <a:ea typeface="Arial"/>
                <a:cs typeface="Arial"/>
              </a:rPr>
              <a:t>GR PASSPORT</a:t>
            </a:r>
          </a:p>
          <a:p xmlns:a="http://schemas.openxmlformats.org/drawingml/2006/main">
            <a:pPr>
              <a:buNone/>
              <a:defRPr sz="2025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857124"/>
                </a:solidFill>
                <a:latin typeface="Arial"/>
                <a:ea typeface="Arial"/>
                <a:cs typeface="Arial"/>
              </a:rPr>
              <a:t>SIGNATURE</a:t>
            </a:r>
          </a:p>
        </p:txBody>
      </p:sp>
      <p:sp>
        <p:nvSpPr>
          <p:cNvPr id="6" name="gr-ca-label">
            <a:extLst xmlns:a="http://schemas.openxmlformats.org/drawingml/2006/main">
              <a:ext uri="{FF2B5EF4-FFF2-40B4-BE49-F238E27FC236}">
                <a16:creationId xmlns:a16="http://schemas.microsoft.com/office/drawing/2014/main" id="{BAB6DD92-B26D-45FD-8E2B-FD326951B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5908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North America</a:t>
            </a:r>
          </a:p>
        </p:txBody>
      </p:sp>
      <p:sp>
        <p:nvSpPr>
          <p:cNvPr id="7" name="gr-ca">
            <a:extLst xmlns:a="http://schemas.openxmlformats.org/drawingml/2006/main">
              <a:ext uri="{FF2B5EF4-FFF2-40B4-BE49-F238E27FC236}">
                <a16:creationId xmlns:a16="http://schemas.microsoft.com/office/drawing/2014/main" id="{14190FA9-6D2C-457A-A7E9-3EA702851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89560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CAD 150</a:t>
            </a:r>
          </a:p>
        </p:txBody>
      </p:sp>
      <p:sp>
        <p:nvSpPr>
          <p:cNvPr id="8" name="gr-eu-label">
            <a:extLst xmlns:a="http://schemas.openxmlformats.org/drawingml/2006/main">
              <a:ext uri="{FF2B5EF4-FFF2-40B4-BE49-F238E27FC236}">
                <a16:creationId xmlns:a16="http://schemas.microsoft.com/office/drawing/2014/main" id="{2C7CBBC1-9AA4-4937-B6E2-4EF394B3F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64807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Europe</a:t>
            </a:r>
          </a:p>
        </p:txBody>
      </p:sp>
      <p:sp>
        <p:nvSpPr>
          <p:cNvPr id="9" name="gr-eu">
            <a:extLst xmlns:a="http://schemas.openxmlformats.org/drawingml/2006/main">
              <a:ext uri="{FF2B5EF4-FFF2-40B4-BE49-F238E27FC236}">
                <a16:creationId xmlns:a16="http://schemas.microsoft.com/office/drawing/2014/main" id="{F9151A6E-2FD5-478E-8E5D-F0F3FED6D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952875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85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€150</a:t>
            </a:r>
          </a:p>
        </p:txBody>
      </p:sp>
      <p:sp>
        <p:nvSpPr>
          <p:cNvPr id="10" name="sig-ca-label">
            <a:extLst xmlns:a="http://schemas.openxmlformats.org/drawingml/2006/main">
              <a:ext uri="{FF2B5EF4-FFF2-40B4-BE49-F238E27FC236}">
                <a16:creationId xmlns:a16="http://schemas.microsoft.com/office/drawing/2014/main" id="{4B8F1206-9D85-4DB3-9671-E2977ACB5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590800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North America</a:t>
            </a:r>
          </a:p>
        </p:txBody>
      </p:sp>
      <p:sp>
        <p:nvSpPr>
          <p:cNvPr id="11" name="sig-ca">
            <a:extLst xmlns:a="http://schemas.openxmlformats.org/drawingml/2006/main">
              <a:ext uri="{FF2B5EF4-FFF2-40B4-BE49-F238E27FC236}">
                <a16:creationId xmlns:a16="http://schemas.microsoft.com/office/drawing/2014/main" id="{5BAAE920-0437-45BF-9EA9-FA99B24CD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895600"/>
            <a:ext cx="2305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857124"/>
                </a:solidFill>
                <a:latin typeface="Arial"/>
                <a:ea typeface="Arial"/>
                <a:cs typeface="Arial"/>
              </a:rPr>
              <a:t>CAD 300</a:t>
            </a:r>
          </a:p>
        </p:txBody>
      </p:sp>
      <p:sp>
        <p:nvSpPr>
          <p:cNvPr id="12" name="sig-eu-label">
            <a:extLst xmlns:a="http://schemas.openxmlformats.org/drawingml/2006/main">
              <a:ext uri="{FF2B5EF4-FFF2-40B4-BE49-F238E27FC236}">
                <a16:creationId xmlns:a16="http://schemas.microsoft.com/office/drawing/2014/main" id="{D150E85F-7B1B-49C4-B73B-FBA5443F1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648075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Europe</a:t>
            </a:r>
          </a:p>
        </p:txBody>
      </p:sp>
      <p:sp>
        <p:nvSpPr>
          <p:cNvPr id="13" name="sig-eu">
            <a:extLst xmlns:a="http://schemas.openxmlformats.org/drawingml/2006/main">
              <a:ext uri="{FF2B5EF4-FFF2-40B4-BE49-F238E27FC236}">
                <a16:creationId xmlns:a16="http://schemas.microsoft.com/office/drawing/2014/main" id="{2CD4B959-E56C-4E08-BCB1-2C943F7E3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952875"/>
            <a:ext cx="2305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850" b="1">
                <a:solidFill>
                  <a:srgbClr val="857124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857124"/>
                </a:solidFill>
                <a:latin typeface="Arial"/>
                <a:ea typeface="Arial"/>
                <a:cs typeface="Arial"/>
              </a:rPr>
              <a:t>€300</a:t>
            </a:r>
          </a:p>
        </p:txBody>
      </p:sp>
      <p:sp>
        <p:nvSpPr>
          <p:cNvPr id="14" name="gr-benefits">
            <a:extLst xmlns:a="http://schemas.openxmlformats.org/drawingml/2006/main">
              <a:ext uri="{FF2B5EF4-FFF2-40B4-BE49-F238E27FC236}">
                <a16:creationId xmlns:a16="http://schemas.microsoft.com/office/drawing/2014/main" id="{110C0012-8855-4146-B63B-0BB7C63BB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542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12-month profile visibility and participating events</a:t>
            </a:r>
          </a:p>
          <a:p xmlns:a="http://schemas.openxmlformats.org/drawingml/2006/main">
            <a: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Six eligible visits to Formule GR™</a:t>
            </a:r>
          </a:p>
        </p:txBody>
      </p:sp>
      <p:sp>
        <p:nvSpPr>
          <p:cNvPr id="15" name="sig-benefits">
            <a:extLst xmlns:a="http://schemas.openxmlformats.org/drawingml/2006/main">
              <a:ext uri="{FF2B5EF4-FFF2-40B4-BE49-F238E27FC236}">
                <a16:creationId xmlns:a16="http://schemas.microsoft.com/office/drawing/2014/main" id="{56921E5F-E7E9-4FED-9E4B-50F71FE22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553075"/>
            <a:ext cx="53911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6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Everything in the GR Passport, plus…</a:t>
            </a:r>
          </a:p>
          <a:p xmlns:a="http://schemas.openxmlformats.org/drawingml/2006/main">
            <a: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10% discount on eligible purchases</a:t>
            </a:r>
          </a:p>
          <a:p xmlns:a="http://schemas.openxmlformats.org/drawingml/2006/main">
            <a: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and double referral credits</a:t>
            </a:r>
          </a:p>
        </p:txBody>
      </p:sp>
      <p:sp>
        <p:nvSpPr>
          <p:cNvPr id="16" name="conditions">
            <a:extLst xmlns:a="http://schemas.openxmlformats.org/drawingml/2006/main">
              <a:ext uri="{FF2B5EF4-FFF2-40B4-BE49-F238E27FC236}">
                <a16:creationId xmlns:a16="http://schemas.microsoft.com/office/drawing/2014/main" id="{5FA76B4F-5FC0-4D39-9E80-5ACE9495D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1144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12 months, excluding taxes. Activities subject to conditions. Credits are not redeemable for cash. Illustrative visuals.</a:t>
            </a:r>
          </a:p>
        </p:txBody>
      </p:sp>
      <p:sp>
        <p:nvSpPr>
          <p:cNvPr id="18" name="gr-intl-label">
            <a:extLst xmlns:a="http://schemas.openxmlformats.org/drawingml/2006/main">
              <a:ext uri="{FF2B5EF4-FFF2-40B4-BE49-F238E27FC236}">
                <a16:creationId xmlns:a16="http://schemas.microsoft.com/office/drawing/2014/main" id="{6D71EB7E-C777-4CDC-8AF2-6178C6F22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63867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International</a:t>
            </a:r>
          </a:p>
        </p:txBody>
      </p:sp>
      <p:sp>
        <p:nvSpPr>
          <p:cNvPr id="19" name="gr-intl">
            <a:extLst xmlns:a="http://schemas.openxmlformats.org/drawingml/2006/main">
              <a:ext uri="{FF2B5EF4-FFF2-40B4-BE49-F238E27FC236}">
                <a16:creationId xmlns:a16="http://schemas.microsoft.com/office/drawing/2014/main" id="{9E869652-8B7F-4C2D-8459-672689B1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933950"/>
            <a:ext cx="2381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Local pricing on request</a:t>
            </a:r>
          </a:p>
        </p:txBody>
      </p:sp>
      <p:sp>
        <p:nvSpPr>
          <p:cNvPr id="20" name="sig-intl-label">
            <a:extLst xmlns:a="http://schemas.openxmlformats.org/drawingml/2006/main">
              <a:ext uri="{FF2B5EF4-FFF2-40B4-BE49-F238E27FC236}">
                <a16:creationId xmlns:a16="http://schemas.microsoft.com/office/drawing/2014/main" id="{D27F2B59-5188-4560-A0D4-A550AF2D7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638675"/>
            <a:ext cx="2305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International</a:t>
            </a:r>
          </a:p>
        </p:txBody>
      </p:sp>
      <p:sp>
        <p:nvSpPr>
          <p:cNvPr id="21" name="sig-intl">
            <a:extLst xmlns:a="http://schemas.openxmlformats.org/drawingml/2006/main">
              <a:ext uri="{FF2B5EF4-FFF2-40B4-BE49-F238E27FC236}">
                <a16:creationId xmlns:a16="http://schemas.microsoft.com/office/drawing/2014/main" id="{EB3E2339-0F31-407D-8770-7018AEE8F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933950"/>
            <a:ext cx="2305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Local pricing on request</a:t>
            </a:r>
          </a:p>
        </p:txBody>
      </p:sp>
    </p:spTree>
    <p:extLst>
      <p:ext uri="{BB962C8B-B14F-4D97-AF65-F5344CB8AC3E}">
        <p14:creationId xmlns:p14="http://schemas.microsoft.com/office/powerpoint/2010/main" val="171919629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96F630-DC89-4D42-A53C-397AF283F5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3a483a93a8491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20132D84-F702-4DF2-A4F0-39394D55B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5810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A financial contribution</a:t>
            </a:r>
          </a:p>
          <a:p xmlns:a="http://schemas.openxmlformats.org/drawingml/2006/main">
            <a:pPr>
              <a:buNone/>
              <a:defRPr sz="36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to your network</a:t>
            </a:r>
          </a:p>
        </p:txBody>
      </p:sp>
      <p:sp>
        <p:nvSpPr>
          <p:cNvPr id="3" name="fraction">
            <a:extLst xmlns:a="http://schemas.openxmlformats.org/drawingml/2006/main">
              <a:ext uri="{FF2B5EF4-FFF2-40B4-BE49-F238E27FC236}">
                <a16:creationId xmlns:a16="http://schemas.microsoft.com/office/drawing/2014/main" id="{C918B183-EAC4-49B8-8897-186FECE65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19325"/>
            <a:ext cx="5143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87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870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1/3</a:t>
            </a:r>
          </a:p>
        </p:txBody>
      </p:sp>
      <p:sp>
        <p:nvSpPr>
          <p:cNvPr id="4" name="basis">
            <a:extLst xmlns:a="http://schemas.openxmlformats.org/drawingml/2006/main">
              <a:ext uri="{FF2B5EF4-FFF2-40B4-BE49-F238E27FC236}">
                <a16:creationId xmlns:a16="http://schemas.microsoft.com/office/drawing/2014/main" id="{B442A3C2-A788-4DA5-8C01-54F9BE318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5619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One third of the price actually paid</a:t>
            </a:r>
          </a:p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after discounts</a:t>
            </a:r>
          </a:p>
        </p:txBody>
      </p:sp>
      <p:sp>
        <p:nvSpPr>
          <p:cNvPr id="5" name="examples">
            <a:extLst xmlns:a="http://schemas.openxmlformats.org/drawingml/2006/main">
              <a:ext uri="{FF2B5EF4-FFF2-40B4-BE49-F238E27FC236}">
                <a16:creationId xmlns:a16="http://schemas.microsoft.com/office/drawing/2014/main" id="{3B2E0E7A-B214-4258-B9A4-0AAF2710F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81525"/>
            <a:ext cx="5715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GR Passport: 150 generates 50</a:t>
            </a:r>
          </a:p>
          <a:p xmlns:a="http://schemas.openxmlformats.org/drawingml/2006/main">
            <a: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Signature: 300 generates 100</a:t>
            </a:r>
          </a:p>
        </p:txBody>
      </p:sp>
      <p:sp>
        <p:nvSpPr>
          <p:cNvPr id="6" name="condition">
            <a:extLst xmlns:a="http://schemas.openxmlformats.org/drawingml/2006/main">
              <a:ext uri="{FF2B5EF4-FFF2-40B4-BE49-F238E27FC236}">
                <a16:creationId xmlns:a16="http://schemas.microsoft.com/office/drawing/2014/main" id="{7ABE841F-17F6-4750-AC86-7A06E9329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91225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Examples in CAD or EUR, without discounts.</a:t>
            </a:r>
          </a:p>
          <a:p xmlns:a="http://schemas.openxmlformats.org/drawingml/2006/main">
            <a:pPr>
              <a:buNone/>
              <a:defRPr sz="135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Calculation and payment follow the affiliation agreement.</a:t>
            </a:r>
          </a:p>
        </p:txBody>
      </p:sp>
    </p:spTree>
    <p:extLst>
      <p:ext uri="{BB962C8B-B14F-4D97-AF65-F5344CB8AC3E}">
        <p14:creationId xmlns:p14="http://schemas.microsoft.com/office/powerpoint/2010/main" val="12791891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619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5ABD47-0E83-4BD9-89FF-D11BC7F268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aee9bbacc94eae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0F6DD7F5-35E0-4F0B-856B-524C58167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2475"/>
            <a:ext cx="566737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An example,</a:t>
            </a:r>
          </a:p>
          <a:p xmlns:a="http://schemas.openxmlformats.org/drawingml/2006/main">
            <a:pPr>
              <a:buNone/>
              <a:defRPr sz="39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3975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not a forecast</a:t>
            </a:r>
          </a:p>
        </p:txBody>
      </p:sp>
      <p:sp>
        <p:nvSpPr>
          <p:cNvPr id="3" name="mix">
            <a:extLst xmlns:a="http://schemas.openxmlformats.org/drawingml/2006/main">
              <a:ext uri="{FF2B5EF4-FFF2-40B4-BE49-F238E27FC236}">
                <a16:creationId xmlns:a16="http://schemas.microsoft.com/office/drawing/2014/main" id="{AEC6A6E2-D514-46E8-BF4C-0A86FD6F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5238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20 GR Passports</a:t>
            </a:r>
          </a:p>
          <a:p xmlns:a="http://schemas.openxmlformats.org/drawingml/2006/main">
            <a:pPr>
              <a:buNone/>
              <a:defRPr sz="21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15 Signature Passports</a:t>
            </a:r>
          </a:p>
        </p:txBody>
      </p:sp>
      <p:sp>
        <p:nvSpPr>
          <p:cNvPr id="4" name="ca-label">
            <a:extLst xmlns:a="http://schemas.openxmlformats.org/drawingml/2006/main">
              <a:ext uri="{FF2B5EF4-FFF2-40B4-BE49-F238E27FC236}">
                <a16:creationId xmlns:a16="http://schemas.microsoft.com/office/drawing/2014/main" id="{7D37AABC-A88B-4BD2-8E09-2CAFF1916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2714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FC8BC"/>
                </a:solidFill>
                <a:latin typeface="Arial"/>
                <a:ea typeface="Arial"/>
                <a:cs typeface="Arial"/>
              </a:rPr>
              <a:t>NORTH AMERICA</a:t>
            </a:r>
          </a:p>
        </p:txBody>
      </p:sp>
      <p:sp>
        <p:nvSpPr>
          <p:cNvPr id="5" name="ca-result">
            <a:extLst xmlns:a="http://schemas.openxmlformats.org/drawingml/2006/main">
              <a:ext uri="{FF2B5EF4-FFF2-40B4-BE49-F238E27FC236}">
                <a16:creationId xmlns:a16="http://schemas.microsoft.com/office/drawing/2014/main" id="{B8F7D317-7EF4-42B0-9A7D-F52AF84F0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29051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CAD 2,500</a:t>
            </a:r>
          </a:p>
        </p:txBody>
      </p:sp>
      <p:sp>
        <p:nvSpPr>
          <p:cNvPr id="6" name="eu-label">
            <a:extLst xmlns:a="http://schemas.openxmlformats.org/drawingml/2006/main">
              <a:ext uri="{FF2B5EF4-FFF2-40B4-BE49-F238E27FC236}">
                <a16:creationId xmlns:a16="http://schemas.microsoft.com/office/drawing/2014/main" id="{5D2295AD-B7BC-4ECE-92C8-AC5605475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3667125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1">
                <a:solidFill>
                  <a:srgbClr val="CFC8BC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CFC8BC"/>
                </a:solidFill>
                <a:latin typeface="Arial"/>
                <a:ea typeface="Arial"/>
                <a:cs typeface="Arial"/>
              </a:rPr>
              <a:t>EUROPE</a:t>
            </a:r>
          </a:p>
        </p:txBody>
      </p:sp>
      <p:sp>
        <p:nvSpPr>
          <p:cNvPr id="7" name="eu-result">
            <a:extLst xmlns:a="http://schemas.openxmlformats.org/drawingml/2006/main">
              <a:ext uri="{FF2B5EF4-FFF2-40B4-BE49-F238E27FC236}">
                <a16:creationId xmlns:a16="http://schemas.microsoft.com/office/drawing/2014/main" id="{2A77025A-65D1-40CF-8884-075FF166B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4019550"/>
            <a:ext cx="2476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75" b="1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F5F1E9"/>
                </a:solidFill>
                <a:latin typeface="Arial"/>
                <a:ea typeface="Arial"/>
                <a:cs typeface="Arial"/>
              </a:rPr>
              <a:t>€2,500</a:t>
            </a:r>
          </a:p>
        </p:txBody>
      </p:sp>
      <p:sp>
        <p:nvSpPr>
          <p:cNvPr id="8" name="result-label">
            <a:extLst xmlns:a="http://schemas.openxmlformats.org/drawingml/2006/main">
              <a:ext uri="{FF2B5EF4-FFF2-40B4-BE49-F238E27FC236}">
                <a16:creationId xmlns:a16="http://schemas.microsoft.com/office/drawing/2014/main" id="{0A94CCC7-DB35-413A-B56B-F83D328E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14875"/>
            <a:ext cx="5238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in contributions to the network</a:t>
            </a:r>
          </a:p>
        </p:txBody>
      </p:sp>
      <p:sp>
        <p:nvSpPr>
          <p:cNvPr id="9" name="calculation">
            <a:extLst xmlns:a="http://schemas.openxmlformats.org/drawingml/2006/main">
              <a:ext uri="{FF2B5EF4-FFF2-40B4-BE49-F238E27FC236}">
                <a16:creationId xmlns:a16="http://schemas.microsoft.com/office/drawing/2014/main" id="{847D7A3D-026C-4D32-98BA-28CC49C9F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5524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75" b="0">
                <a:solidFill>
                  <a:srgbClr val="F5F1E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5F1E9"/>
                </a:solidFill>
                <a:latin typeface="Arial"/>
                <a:ea typeface="Arial"/>
                <a:cs typeface="Arial"/>
              </a:rPr>
              <a:t>20 × 50 + 15 × 100</a:t>
            </a:r>
          </a:p>
        </p:txBody>
      </p:sp>
      <p:sp>
        <p:nvSpPr>
          <p:cNvPr id="10" name="condition">
            <a:extLst xmlns:a="http://schemas.openxmlformats.org/drawingml/2006/main">
              <a:ext uri="{FF2B5EF4-FFF2-40B4-BE49-F238E27FC236}">
                <a16:creationId xmlns:a16="http://schemas.microsoft.com/office/drawing/2014/main" id="{ED616373-9A5B-4486-BAD2-1D7FC34A5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15050"/>
            <a:ext cx="581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CDC0"/>
                </a:solidFill>
                <a:latin typeface="Arial"/>
                <a:ea typeface="Arial"/>
                <a:cs typeface="Arial"/>
              </a:rPr>
              <a:t>Example without discounts, before affiliation costs and adjustments.</a:t>
            </a:r>
          </a:p>
          <a:p xmlns:a="http://schemas.openxmlformats.org/drawingml/2006/main">
            <a:pPr>
              <a:buNone/>
              <a:defRPr sz="1275" b="0">
                <a:solidFill>
                  <a:srgbClr val="D5CDC0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5CDC0"/>
                </a:solidFill>
                <a:latin typeface="Arial"/>
                <a:ea typeface="Arial"/>
                <a:cs typeface="Arial"/>
              </a:rPr>
              <a:t>No guaranteed volume or income.</a:t>
            </a:r>
          </a:p>
        </p:txBody>
      </p:sp>
      <p:sp>
        <p:nvSpPr>
          <p:cNvPr id="12" name="intl-simulation">
            <a:extLst xmlns:a="http://schemas.openxmlformats.org/drawingml/2006/main">
              <a:ext uri="{FF2B5EF4-FFF2-40B4-BE49-F238E27FC236}">
                <a16:creationId xmlns:a16="http://schemas.microsoft.com/office/drawing/2014/main" id="{19912872-8E80-48CE-9CDB-268B1D95C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67375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CFC8B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FC8BC"/>
                </a:solidFill>
                <a:latin typeface="Arial"/>
                <a:ea typeface="Arial"/>
                <a:cs typeface="Arial"/>
              </a:rPr>
              <a:t>INTERNATIONAL · Contribution based on local pricing</a:t>
            </a:r>
          </a:p>
        </p:txBody>
      </p:sp>
    </p:spTree>
    <p:extLst>
      <p:ext uri="{BB962C8B-B14F-4D97-AF65-F5344CB8AC3E}">
        <p14:creationId xmlns:p14="http://schemas.microsoft.com/office/powerpoint/2010/main" val="4942401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FB1B0A-9977-43CB-B8E5-254705A0024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95d13bc4494ea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486D400C-2B07-4E9C-A244-B8A741D1C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33425"/>
            <a:ext cx="9906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A shared launch</a:t>
            </a:r>
          </a:p>
        </p:txBody>
      </p:sp>
      <p:sp>
        <p:nvSpPr>
          <p:cNvPr id="3" name="together">
            <a:extLst xmlns:a="http://schemas.openxmlformats.org/drawingml/2006/main">
              <a:ext uri="{FF2B5EF4-FFF2-40B4-BE49-F238E27FC236}">
                <a16:creationId xmlns:a16="http://schemas.microsoft.com/office/drawing/2014/main" id="{703F5AF0-FB16-45F8-851E-9EB798CEA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9077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Together</a:t>
            </a:r>
          </a:p>
        </p:txBody>
      </p:sp>
      <p:sp>
        <p:nvSpPr>
          <p:cNvPr id="4" name="together-body">
            <a:extLst xmlns:a="http://schemas.openxmlformats.org/drawingml/2006/main">
              <a:ext uri="{FF2B5EF4-FFF2-40B4-BE49-F238E27FC236}">
                <a16:creationId xmlns:a16="http://schemas.microsoft.com/office/drawing/2014/main" id="{17B19659-979C-44A8-8565-F8FB2D0B5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5048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We identify the needs</a:t>
            </a:r>
          </a:p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and useful access options.</a:t>
            </a:r>
          </a:p>
        </p:txBody>
      </p:sp>
      <p:sp>
        <p:nvSpPr>
          <p:cNvPr id="5" name="network">
            <a:extLst xmlns:a="http://schemas.openxmlformats.org/drawingml/2006/main">
              <a:ext uri="{FF2B5EF4-FFF2-40B4-BE49-F238E27FC236}">
                <a16:creationId xmlns:a16="http://schemas.microsoft.com/office/drawing/2014/main" id="{45C874C4-97E0-431A-ACCF-2947040C6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Your network</a:t>
            </a:r>
          </a:p>
        </p:txBody>
      </p:sp>
      <p:sp>
        <p:nvSpPr>
          <p:cNvPr id="6" name="network-body">
            <a:extLst xmlns:a="http://schemas.openxmlformats.org/drawingml/2006/main">
              <a:ext uri="{FF2B5EF4-FFF2-40B4-BE49-F238E27FC236}">
                <a16:creationId xmlns:a16="http://schemas.microsoft.com/office/drawing/2014/main" id="{C1E857D4-A477-4FA5-8466-25490781B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5048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You approve the message</a:t>
            </a:r>
          </a:p>
          <a:p xmlns:a="http://schemas.openxmlformats.org/drawingml/2006/main">
            <a:pPr>
              <a:buNone/>
              <a:defRPr sz="20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and share it.</a:t>
            </a:r>
          </a:p>
        </p:txBody>
      </p:sp>
      <p:sp>
        <p:nvSpPr>
          <p:cNvPr id="7" name="gr">
            <a:extLst xmlns:a="http://schemas.openxmlformats.org/drawingml/2006/main">
              <a:ext uri="{FF2B5EF4-FFF2-40B4-BE49-F238E27FC236}">
                <a16:creationId xmlns:a16="http://schemas.microsoft.com/office/drawing/2014/main" id="{110A2275-D368-400A-BE60-6266B30A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81650"/>
            <a:ext cx="5048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GR</a:t>
            </a:r>
          </a:p>
        </p:txBody>
      </p:sp>
      <p:sp>
        <p:nvSpPr>
          <p:cNvPr id="8" name="gr-body">
            <a:extLst xmlns:a="http://schemas.openxmlformats.org/drawingml/2006/main">
              <a:ext uri="{FF2B5EF4-FFF2-40B4-BE49-F238E27FC236}">
                <a16:creationId xmlns:a16="http://schemas.microsoft.com/office/drawing/2014/main" id="{2B7F99DE-3D78-43A2-99A9-07E882F71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48375"/>
            <a:ext cx="52387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GR speaks with interested members</a:t>
            </a:r>
          </a:p>
          <a:p xmlns:a="http://schemas.openxmlformats.org/drawingml/2006/main">
            <a:pPr>
              <a:buNone/>
              <a:defRPr sz="195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and helps them choose.</a:t>
            </a:r>
          </a:p>
        </p:txBody>
      </p:sp>
    </p:spTree>
    <p:extLst>
      <p:ext uri="{BB962C8B-B14F-4D97-AF65-F5344CB8AC3E}">
        <p14:creationId xmlns:p14="http://schemas.microsoft.com/office/powerpoint/2010/main" val="32897498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E790FE-F9BA-4FA4-A6B2-D278FC9157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e4918d26a0424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BA387055-1F7C-441D-A2F5-0E9CBEB4A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5905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Your members’</a:t>
            </a:r>
          </a:p>
          <a:p xmlns:a="http://schemas.openxmlformats.org/drawingml/2006/main">
            <a:pPr>
              <a:buNone/>
              <a:defRPr sz="412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trust</a:t>
            </a:r>
          </a:p>
        </p:txBody>
      </p:sp>
      <p:sp>
        <p:nvSpPr>
          <p:cNvPr id="3" name="body1">
            <a:extLst xmlns:a="http://schemas.openxmlformats.org/drawingml/2006/main">
              <a:ext uri="{FF2B5EF4-FFF2-40B4-BE49-F238E27FC236}">
                <a16:creationId xmlns:a16="http://schemas.microsoft.com/office/drawing/2014/main" id="{18CD273F-19BA-4BAD-BB6B-CC43D7358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5524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The Passport remains optional.</a:t>
            </a:r>
          </a:p>
        </p:txBody>
      </p:sp>
      <p:sp>
        <p:nvSpPr>
          <p:cNvPr id="4" name="body2">
            <a:extLst xmlns:a="http://schemas.openxmlformats.org/drawingml/2006/main">
              <a:ext uri="{FF2B5EF4-FFF2-40B4-BE49-F238E27FC236}">
                <a16:creationId xmlns:a16="http://schemas.microsoft.com/office/drawing/2014/main" id="{194ECEF2-11FA-4CCA-ACA0-8D948D22B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29075"/>
            <a:ext cx="5524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Your membership database</a:t>
            </a:r>
          </a:p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stays with you.</a:t>
            </a:r>
          </a:p>
        </p:txBody>
      </p:sp>
      <p:sp>
        <p:nvSpPr>
          <p:cNvPr id="5" name="body3">
            <a:extLst xmlns:a="http://schemas.openxmlformats.org/drawingml/2006/main">
              <a:ext uri="{FF2B5EF4-FFF2-40B4-BE49-F238E27FC236}">
                <a16:creationId xmlns:a16="http://schemas.microsoft.com/office/drawing/2014/main" id="{2D32AE72-F50D-41FF-A340-6E06BF986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5524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GR speaks with people who express</a:t>
            </a:r>
          </a:p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interest or give their consent.</a:t>
            </a:r>
          </a:p>
        </p:txBody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106EC1DD-557D-49F0-AD84-79733ADB1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96025"/>
            <a:ext cx="552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8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No mass solicitation.</a:t>
            </a:r>
          </a:p>
        </p:txBody>
      </p:sp>
    </p:spTree>
    <p:extLst>
      <p:ext uri="{BB962C8B-B14F-4D97-AF65-F5344CB8AC3E}">
        <p14:creationId xmlns:p14="http://schemas.microsoft.com/office/powerpoint/2010/main" val="18395291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5EA0DD-A6CF-4D5D-AE7B-A126C57443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4717509825460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A8167DA8-1312-474B-A802-3677F29B3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28675"/>
            <a:ext cx="58102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A two-way</a:t>
            </a:r>
          </a:p>
          <a:p xmlns:a="http://schemas.openxmlformats.org/drawingml/2006/main">
            <a:pPr>
              <a:buNone/>
              <a:defRPr sz="4050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partnership</a:t>
            </a:r>
          </a:p>
        </p:txBody>
      </p:sp>
      <p:sp>
        <p:nvSpPr>
          <p:cNvPr id="3" name="body1">
            <a:extLst xmlns:a="http://schemas.openxmlformats.org/drawingml/2006/main">
              <a:ext uri="{FF2B5EF4-FFF2-40B4-BE49-F238E27FC236}">
                <a16:creationId xmlns:a16="http://schemas.microsoft.com/office/drawing/2014/main" id="{55C64051-A814-4D73-92D6-F25223E1B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86100"/>
            <a:ext cx="5048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Agreed visibility</a:t>
            </a:r>
          </a:p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activities</a:t>
            </a:r>
          </a:p>
        </p:txBody>
      </p:sp>
      <p:sp>
        <p:nvSpPr>
          <p:cNvPr id="4" name="body2">
            <a:extLst xmlns:a="http://schemas.openxmlformats.org/drawingml/2006/main">
              <a:ext uri="{FF2B5EF4-FFF2-40B4-BE49-F238E27FC236}">
                <a16:creationId xmlns:a16="http://schemas.microsoft.com/office/drawing/2014/main" id="{29ECD74A-DA5B-475A-9463-BBF6826D1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81475"/>
            <a:ext cx="51435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A designated GR contact</a:t>
            </a:r>
          </a:p>
        </p:txBody>
      </p:sp>
      <p:sp>
        <p:nvSpPr>
          <p:cNvPr id="5" name="body3">
            <a:extLst xmlns:a="http://schemas.openxmlformats.org/drawingml/2006/main">
              <a:ext uri="{FF2B5EF4-FFF2-40B4-BE49-F238E27FC236}">
                <a16:creationId xmlns:a16="http://schemas.microsoft.com/office/drawing/2014/main" id="{A819E08E-F249-468E-B33D-D949A1190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50482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A review of activities,</a:t>
            </a:r>
          </a:p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usage and revenue shares</a:t>
            </a:r>
          </a:p>
        </p:txBody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2DFA6BC3-5963-4F83-AF44-F5C6D7D18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86475"/>
            <a:ext cx="5048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Written commitments</a:t>
            </a:r>
          </a:p>
          <a:p xmlns:a="http://schemas.openxmlformats.org/drawingml/2006/main">
            <a:pPr>
              <a:buNone/>
              <a:defRPr sz="17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before launch.</a:t>
            </a:r>
          </a:p>
        </p:txBody>
      </p:sp>
    </p:spTree>
    <p:extLst>
      <p:ext uri="{BB962C8B-B14F-4D97-AF65-F5344CB8AC3E}">
        <p14:creationId xmlns:p14="http://schemas.microsoft.com/office/powerpoint/2010/main" val="79563075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5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9362DE-2142-4BC3-AFF8-4DAFE74E1E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f94d808cad4b4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472E0C-9097-4564-B4CE-488E716729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a9bbdf91d44819"/>
          <a:stretch xmlns:a="http://schemas.openxmlformats.org/drawingml/2006/main"/>
        </p:blipFill>
        <p:spPr>
          <a:xfrm xmlns:a="http://schemas.openxmlformats.org/drawingml/2006/main">
            <a:off x="514350" y="285750"/>
            <a:ext cx="1143000" cy="1143000"/>
          </a:xfrm>
          <a:prstGeom xmlns:a="http://schemas.openxmlformats.org/drawingml/2006/main" prst="rect">
            <a:avLst/>
          </a:prstGeom>
        </p:spPr>
      </p:pic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EA00101A-527F-4DD2-A116-35C45AD8A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19275"/>
            <a:ext cx="6667500" cy="2019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Your community</a:t>
            </a:r>
          </a:p>
          <a:p xmlns:a="http://schemas.openxmlformats.org/drawingml/2006/main">
            <a: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in the Network</a:t>
            </a:r>
          </a:p>
          <a:p xmlns:a="http://schemas.openxmlformats.org/drawingml/2006/main">
            <a:pPr>
              <a:buNone/>
              <a:defRPr sz="4275" b="1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202020"/>
                </a:solidFill>
                <a:latin typeface="Arial"/>
                <a:ea typeface="Arial"/>
                <a:cs typeface="Arial"/>
              </a:rPr>
              <a:t>of Networks™</a:t>
            </a:r>
          </a:p>
        </p:txBody>
      </p:sp>
      <p:sp>
        <p:nvSpPr>
          <p:cNvPr id="4" name="question">
            <a:extLst xmlns:a="http://schemas.openxmlformats.org/drawingml/2006/main">
              <a:ext uri="{FF2B5EF4-FFF2-40B4-BE49-F238E27FC236}">
                <a16:creationId xmlns:a16="http://schemas.microsoft.com/office/drawing/2014/main" id="{C4DE08C0-C4F6-4007-B839-E28A3AE25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6191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Which connections would be</a:t>
            </a:r>
          </a:p>
          <a:p xmlns:a="http://schemas.openxmlformats.org/drawingml/2006/main">
            <a:pPr>
              <a:buNone/>
              <a:defRPr sz="2100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most useful to your members?</a:t>
            </a:r>
          </a:p>
        </p:txBody>
      </p:sp>
      <p:sp>
        <p:nvSpPr>
          <p:cNvPr id="5" name="next">
            <a:extLst xmlns:a="http://schemas.openxmlformats.org/drawingml/2006/main">
              <a:ext uri="{FF2B5EF4-FFF2-40B4-BE49-F238E27FC236}">
                <a16:creationId xmlns:a16="http://schemas.microsoft.com/office/drawing/2014/main" id="{3E1E0CBC-7EC1-4F82-876B-591688AD6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6429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Meet our business</a:t>
            </a:r>
          </a:p>
          <a:p xmlns:a="http://schemas.openxmlformats.org/drawingml/2006/main">
            <a:pPr>
              <a:buNone/>
              <a:defRPr sz="2100" b="1">
                <a:solidFill>
                  <a:srgbClr val="B2191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B21917"/>
                </a:solidFill>
                <a:latin typeface="Arial"/>
                <a:ea typeface="Arial"/>
                <a:cs typeface="Arial"/>
              </a:rPr>
              <a:t>development team.</a:t>
            </a:r>
          </a:p>
        </p:txBody>
      </p:sp>
      <p:sp>
        <p:nvSpPr>
          <p:cNvPr id="6" name="contact">
            <a:extLst xmlns:a="http://schemas.openxmlformats.org/drawingml/2006/main">
              <a:ext uri="{FF2B5EF4-FFF2-40B4-BE49-F238E27FC236}">
                <a16:creationId xmlns:a16="http://schemas.microsoft.com/office/drawing/2014/main" id="{C0F54AB4-6C0E-4604-A2BD-5520C4632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57775"/>
            <a:ext cx="647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7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20202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202020"/>
                </a:solidFill>
                <a:latin typeface="Arial"/>
                <a:ea typeface="Arial"/>
                <a:cs typeface="Arial"/>
              </a:rPr>
              <a:t>The next step:</a:t>
            </a:r>
          </a:p>
        </p:txBody>
      </p:sp>
      <p:sp>
        <p:nvSpPr>
          <p:cNvPr id="7" name="credits">
            <a:extLst xmlns:a="http://schemas.openxmlformats.org/drawingml/2006/main">
              <a:ext uri="{FF2B5EF4-FFF2-40B4-BE49-F238E27FC236}">
                <a16:creationId xmlns:a16="http://schemas.microsoft.com/office/drawing/2014/main" id="{43014838-1CD0-41A3-82D9-5F6109454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19875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200" b="0">
                <a:solidFill>
                  <a:srgbClr val="756F67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56F67"/>
                </a:solidFill>
                <a:latin typeface="Arial"/>
                <a:ea typeface="Arial"/>
                <a:cs typeface="Arial"/>
              </a:rPr>
              <a:t>Idea and concept: Éric Pichette and Olena Pichette</a:t>
            </a:r>
          </a:p>
        </p:txBody>
      </p:sp>
    </p:spTree>
    <p:extLst>
      <p:ext uri="{BB962C8B-B14F-4D97-AF65-F5344CB8AC3E}">
        <p14:creationId xmlns:p14="http://schemas.microsoft.com/office/powerpoint/2010/main" val="6592219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2026-11-01T18:54:11.3810000Z</dcterms:created>
  <dcterms:modified xsi:type="dcterms:W3CDTF">2026-11-01T18:54:11.3810000Z</dcterms:modified>
</coreProperties>
</file>